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62" autoAdjust="0"/>
    <p:restoredTop sz="94660"/>
  </p:normalViewPr>
  <p:slideViewPr>
    <p:cSldViewPr>
      <p:cViewPr varScale="1">
        <p:scale>
          <a:sx n="69" d="100"/>
          <a:sy n="69" d="100"/>
        </p:scale>
        <p:origin x="-1170" y="-90"/>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53F942-A061-42D2-A673-A362C2ED8A56}" type="datetimeFigureOut">
              <a:rPr lang="es-MX" smtClean="0"/>
              <a:t>11/06/2016</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3016FD-672B-4CD1-90A9-9C315FA6AB71}" type="slidenum">
              <a:rPr lang="es-MX" smtClean="0"/>
              <a:t>‹Nº›</a:t>
            </a:fld>
            <a:endParaRPr lang="es-MX"/>
          </a:p>
        </p:txBody>
      </p:sp>
    </p:spTree>
    <p:extLst>
      <p:ext uri="{BB962C8B-B14F-4D97-AF65-F5344CB8AC3E}">
        <p14:creationId xmlns:p14="http://schemas.microsoft.com/office/powerpoint/2010/main" val="198049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campechana</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5</a:t>
            </a:fld>
            <a:endParaRPr lang="es-MX"/>
          </a:p>
        </p:txBody>
      </p:sp>
    </p:spTree>
    <p:extLst>
      <p:ext uri="{BB962C8B-B14F-4D97-AF65-F5344CB8AC3E}">
        <p14:creationId xmlns:p14="http://schemas.microsoft.com/office/powerpoint/2010/main" val="2466226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campechana</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6</a:t>
            </a:fld>
            <a:endParaRPr lang="es-MX"/>
          </a:p>
        </p:txBody>
      </p:sp>
    </p:spTree>
    <p:extLst>
      <p:ext uri="{BB962C8B-B14F-4D97-AF65-F5344CB8AC3E}">
        <p14:creationId xmlns:p14="http://schemas.microsoft.com/office/powerpoint/2010/main" val="108931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fer</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7</a:t>
            </a:fld>
            <a:endParaRPr lang="es-MX"/>
          </a:p>
        </p:txBody>
      </p:sp>
    </p:spTree>
    <p:extLst>
      <p:ext uri="{BB962C8B-B14F-4D97-AF65-F5344CB8AC3E}">
        <p14:creationId xmlns:p14="http://schemas.microsoft.com/office/powerpoint/2010/main" val="3487024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fer</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8</a:t>
            </a:fld>
            <a:endParaRPr lang="es-MX"/>
          </a:p>
        </p:txBody>
      </p:sp>
    </p:spTree>
    <p:extLst>
      <p:ext uri="{BB962C8B-B14F-4D97-AF65-F5344CB8AC3E}">
        <p14:creationId xmlns:p14="http://schemas.microsoft.com/office/powerpoint/2010/main" val="367945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arlet</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9</a:t>
            </a:fld>
            <a:endParaRPr lang="es-MX"/>
          </a:p>
        </p:txBody>
      </p:sp>
    </p:spTree>
    <p:extLst>
      <p:ext uri="{BB962C8B-B14F-4D97-AF65-F5344CB8AC3E}">
        <p14:creationId xmlns:p14="http://schemas.microsoft.com/office/powerpoint/2010/main" val="3312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francis</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10</a:t>
            </a:fld>
            <a:endParaRPr lang="es-MX"/>
          </a:p>
        </p:txBody>
      </p:sp>
    </p:spTree>
    <p:extLst>
      <p:ext uri="{BB962C8B-B14F-4D97-AF65-F5344CB8AC3E}">
        <p14:creationId xmlns:p14="http://schemas.microsoft.com/office/powerpoint/2010/main" val="3273548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francis</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11</a:t>
            </a:fld>
            <a:endParaRPr lang="es-MX"/>
          </a:p>
        </p:txBody>
      </p:sp>
    </p:spTree>
    <p:extLst>
      <p:ext uri="{BB962C8B-B14F-4D97-AF65-F5344CB8AC3E}">
        <p14:creationId xmlns:p14="http://schemas.microsoft.com/office/powerpoint/2010/main" val="4146789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La </a:t>
            </a:r>
            <a:r>
              <a:rPr lang="es-MX" dirty="0" err="1" smtClean="0"/>
              <a:t>cindy</a:t>
            </a:r>
            <a:r>
              <a:rPr lang="es-MX" baseline="0" dirty="0" smtClean="0"/>
              <a:t> </a:t>
            </a:r>
            <a:r>
              <a:rPr lang="es-MX" baseline="0" dirty="0" err="1" smtClean="0"/>
              <a:t>werita</a:t>
            </a:r>
            <a:r>
              <a:rPr lang="es-MX" baseline="0" dirty="0" smtClean="0"/>
              <a:t> y yo</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12</a:t>
            </a:fld>
            <a:endParaRPr lang="es-MX"/>
          </a:p>
        </p:txBody>
      </p:sp>
    </p:spTree>
    <p:extLst>
      <p:ext uri="{BB962C8B-B14F-4D97-AF65-F5344CB8AC3E}">
        <p14:creationId xmlns:p14="http://schemas.microsoft.com/office/powerpoint/2010/main" val="4149096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Two</a:t>
            </a:r>
            <a:r>
              <a:rPr lang="es-MX" baseline="0" dirty="0" smtClean="0"/>
              <a:t> </a:t>
            </a:r>
            <a:r>
              <a:rPr lang="es-MX" baseline="0" dirty="0" err="1" smtClean="0"/>
              <a:t>girls</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13</a:t>
            </a:fld>
            <a:endParaRPr lang="es-MX"/>
          </a:p>
        </p:txBody>
      </p:sp>
    </p:spTree>
    <p:extLst>
      <p:ext uri="{BB962C8B-B14F-4D97-AF65-F5344CB8AC3E}">
        <p14:creationId xmlns:p14="http://schemas.microsoft.com/office/powerpoint/2010/main" val="3083547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cindy</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14</a:t>
            </a:fld>
            <a:endParaRPr lang="es-MX"/>
          </a:p>
        </p:txBody>
      </p:sp>
    </p:spTree>
    <p:extLst>
      <p:ext uri="{BB962C8B-B14F-4D97-AF65-F5344CB8AC3E}">
        <p14:creationId xmlns:p14="http://schemas.microsoft.com/office/powerpoint/2010/main" val="4102451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yo</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15</a:t>
            </a:fld>
            <a:endParaRPr lang="es-MX"/>
          </a:p>
        </p:txBody>
      </p:sp>
    </p:spTree>
    <p:extLst>
      <p:ext uri="{BB962C8B-B14F-4D97-AF65-F5344CB8AC3E}">
        <p14:creationId xmlns:p14="http://schemas.microsoft.com/office/powerpoint/2010/main" val="3687328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Chino </a:t>
            </a:r>
            <a:r>
              <a:rPr lang="es-MX" dirty="0" err="1" smtClean="0"/>
              <a:t>antrax</a:t>
            </a:r>
            <a:endParaRPr lang="es-MX" dirty="0"/>
          </a:p>
        </p:txBody>
      </p:sp>
      <p:sp>
        <p:nvSpPr>
          <p:cNvPr id="4" name="3 Marcador de número de diapositiva"/>
          <p:cNvSpPr>
            <a:spLocks noGrp="1"/>
          </p:cNvSpPr>
          <p:nvPr>
            <p:ph type="sldNum" sz="quarter" idx="10"/>
          </p:nvPr>
        </p:nvSpPr>
        <p:spPr/>
        <p:txBody>
          <a:bodyPr/>
          <a:lstStyle/>
          <a:p>
            <a:fld id="{123016FD-672B-4CD1-90A9-9C315FA6AB71}" type="slidenum">
              <a:rPr lang="es-MX" smtClean="0"/>
              <a:t>16</a:t>
            </a:fld>
            <a:endParaRPr lang="es-MX"/>
          </a:p>
        </p:txBody>
      </p:sp>
    </p:spTree>
    <p:extLst>
      <p:ext uri="{BB962C8B-B14F-4D97-AF65-F5344CB8AC3E}">
        <p14:creationId xmlns:p14="http://schemas.microsoft.com/office/powerpoint/2010/main" val="419623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71C5E9A0-D2FC-48BB-AFA0-3C68DA5D173E}" type="datetimeFigureOut">
              <a:rPr lang="es-MX" smtClean="0"/>
              <a:t>11/06/2016</a:t>
            </a:fld>
            <a:endParaRPr lang="es-MX"/>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MX"/>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70B42A9-4545-4308-ACF6-E16A89ABD294}"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71C5E9A0-D2FC-48BB-AFA0-3C68DA5D173E}" type="datetimeFigureOut">
              <a:rPr lang="es-MX" smtClean="0"/>
              <a:t>11/06/2016</a:t>
            </a:fld>
            <a:endParaRPr lang="es-MX"/>
          </a:p>
        </p:txBody>
      </p:sp>
      <p:sp>
        <p:nvSpPr>
          <p:cNvPr id="5" name="4 Marcador de pie de página"/>
          <p:cNvSpPr>
            <a:spLocks noGrp="1"/>
          </p:cNvSpPr>
          <p:nvPr>
            <p:ph type="ftr" sz="quarter" idx="11"/>
          </p:nvPr>
        </p:nvSpPr>
        <p:spPr>
          <a:xfrm>
            <a:off x="457200" y="6480969"/>
            <a:ext cx="4260056" cy="300831"/>
          </a:xfrm>
        </p:spPr>
        <p:txBody>
          <a:bodyPr/>
          <a:lstStyle/>
          <a:p>
            <a:endParaRPr lang="es-MX"/>
          </a:p>
        </p:txBody>
      </p:sp>
      <p:sp>
        <p:nvSpPr>
          <p:cNvPr id="6" name="5 Marcador de número de diapositiva"/>
          <p:cNvSpPr>
            <a:spLocks noGrp="1"/>
          </p:cNvSpPr>
          <p:nvPr>
            <p:ph type="sldNum" sz="quarter" idx="12"/>
          </p:nvPr>
        </p:nvSpPr>
        <p:spPr/>
        <p:txBody>
          <a:bodyPr/>
          <a:lstStyle/>
          <a:p>
            <a:fld id="{E70B42A9-4545-4308-ACF6-E16A89ABD294}"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71C5E9A0-D2FC-48BB-AFA0-3C68DA5D173E}" type="datetimeFigureOut">
              <a:rPr lang="es-MX" smtClean="0"/>
              <a:t>11/06/2016</a:t>
            </a:fld>
            <a:endParaRPr lang="es-MX"/>
          </a:p>
        </p:txBody>
      </p:sp>
      <p:sp>
        <p:nvSpPr>
          <p:cNvPr id="5" name="4 Marcador de pie de página"/>
          <p:cNvSpPr>
            <a:spLocks noGrp="1"/>
          </p:cNvSpPr>
          <p:nvPr>
            <p:ph type="ftr" sz="quarter" idx="11"/>
          </p:nvPr>
        </p:nvSpPr>
        <p:spPr>
          <a:xfrm>
            <a:off x="2619376" y="6480969"/>
            <a:ext cx="4260056" cy="300831"/>
          </a:xfrm>
        </p:spPr>
        <p:txBody>
          <a:bodyPr/>
          <a:lstStyle/>
          <a:p>
            <a:endParaRPr lang="es-MX"/>
          </a:p>
        </p:txBody>
      </p:sp>
      <p:sp>
        <p:nvSpPr>
          <p:cNvPr id="6" name="5 Marcador de número de diapositiva"/>
          <p:cNvSpPr>
            <a:spLocks noGrp="1"/>
          </p:cNvSpPr>
          <p:nvPr>
            <p:ph type="sldNum" sz="quarter" idx="12"/>
          </p:nvPr>
        </p:nvSpPr>
        <p:spPr>
          <a:xfrm>
            <a:off x="8451056" y="809624"/>
            <a:ext cx="502920" cy="300831"/>
          </a:xfrm>
        </p:spPr>
        <p:txBody>
          <a:bodyPr/>
          <a:lstStyle/>
          <a:p>
            <a:fld id="{E70B42A9-4545-4308-ACF6-E16A89ABD294}" type="slidenum">
              <a:rPr lang="es-MX" smtClean="0"/>
              <a:t>‹Nº›</a:t>
            </a:fld>
            <a:endParaRPr lang="es-MX"/>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71C5E9A0-D2FC-48BB-AFA0-3C68DA5D173E}" type="datetimeFigureOut">
              <a:rPr lang="es-MX" smtClean="0"/>
              <a:t>11/06/2016</a:t>
            </a:fld>
            <a:endParaRPr lang="es-MX"/>
          </a:p>
        </p:txBody>
      </p:sp>
      <p:sp>
        <p:nvSpPr>
          <p:cNvPr id="6" name="5 Marcador de pie de página"/>
          <p:cNvSpPr>
            <a:spLocks noGrp="1"/>
          </p:cNvSpPr>
          <p:nvPr>
            <p:ph type="ftr" sz="quarter" idx="11"/>
          </p:nvPr>
        </p:nvSpPr>
        <p:spPr>
          <a:xfrm>
            <a:off x="457200" y="6480969"/>
            <a:ext cx="4260056" cy="301752"/>
          </a:xfrm>
        </p:spPr>
        <p:txBody>
          <a:bodyPr/>
          <a:lstStyle/>
          <a:p>
            <a:endParaRPr lang="es-MX"/>
          </a:p>
        </p:txBody>
      </p:sp>
      <p:sp>
        <p:nvSpPr>
          <p:cNvPr id="7" name="6 Marcador de número de diapositiva"/>
          <p:cNvSpPr>
            <a:spLocks noGrp="1"/>
          </p:cNvSpPr>
          <p:nvPr>
            <p:ph type="sldNum" sz="quarter" idx="12"/>
          </p:nvPr>
        </p:nvSpPr>
        <p:spPr>
          <a:xfrm>
            <a:off x="7589520" y="6480969"/>
            <a:ext cx="502920" cy="301752"/>
          </a:xfrm>
        </p:spPr>
        <p:txBody>
          <a:bodyPr/>
          <a:lstStyle/>
          <a:p>
            <a:fld id="{E70B42A9-4545-4308-ACF6-E16A89ABD294}"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71C5E9A0-D2FC-48BB-AFA0-3C68DA5D173E}" type="datetimeFigureOut">
              <a:rPr lang="es-MX" smtClean="0"/>
              <a:t>11/06/2016</a:t>
            </a:fld>
            <a:endParaRPr lang="es-MX"/>
          </a:p>
        </p:txBody>
      </p:sp>
      <p:sp>
        <p:nvSpPr>
          <p:cNvPr id="8" name="7 Marcador de pie de página"/>
          <p:cNvSpPr>
            <a:spLocks noGrp="1"/>
          </p:cNvSpPr>
          <p:nvPr>
            <p:ph type="ftr" sz="quarter" idx="11"/>
          </p:nvPr>
        </p:nvSpPr>
        <p:spPr>
          <a:xfrm>
            <a:off x="457200" y="6480969"/>
            <a:ext cx="4261104" cy="301752"/>
          </a:xfrm>
        </p:spPr>
        <p:txBody>
          <a:bodyPr/>
          <a:lstStyle/>
          <a:p>
            <a:endParaRPr lang="es-MX"/>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E70B42A9-4545-4308-ACF6-E16A89ABD29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1C5E9A0-D2FC-48BB-AFA0-3C68DA5D173E}" type="datetimeFigureOut">
              <a:rPr lang="es-MX" smtClean="0"/>
              <a:t>11/06/2016</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E70B42A9-4545-4308-ACF6-E16A89ABD294}"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71C5E9A0-D2FC-48BB-AFA0-3C68DA5D173E}" type="datetimeFigureOut">
              <a:rPr lang="es-MX" smtClean="0"/>
              <a:t>11/06/2016</a:t>
            </a:fld>
            <a:endParaRPr lang="es-MX"/>
          </a:p>
        </p:txBody>
      </p:sp>
      <p:sp>
        <p:nvSpPr>
          <p:cNvPr id="3" name="2 Marcador de pie de página"/>
          <p:cNvSpPr>
            <a:spLocks noGrp="1"/>
          </p:cNvSpPr>
          <p:nvPr>
            <p:ph type="ftr" sz="quarter" idx="11"/>
          </p:nvPr>
        </p:nvSpPr>
        <p:spPr>
          <a:xfrm>
            <a:off x="457200" y="6481890"/>
            <a:ext cx="4260056" cy="300831"/>
          </a:xfrm>
        </p:spPr>
        <p:txBody>
          <a:bodyPr/>
          <a:lstStyle/>
          <a:p>
            <a:endParaRPr lang="es-MX"/>
          </a:p>
        </p:txBody>
      </p:sp>
      <p:sp>
        <p:nvSpPr>
          <p:cNvPr id="4" name="3 Marcador de número de diapositiva"/>
          <p:cNvSpPr>
            <a:spLocks noGrp="1"/>
          </p:cNvSpPr>
          <p:nvPr>
            <p:ph type="sldNum" sz="quarter" idx="12"/>
          </p:nvPr>
        </p:nvSpPr>
        <p:spPr>
          <a:xfrm>
            <a:off x="7589520" y="6480969"/>
            <a:ext cx="502920" cy="301752"/>
          </a:xfrm>
        </p:spPr>
        <p:txBody>
          <a:bodyPr/>
          <a:lstStyle/>
          <a:p>
            <a:fld id="{E70B42A9-4545-4308-ACF6-E16A89ABD294}"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71C5E9A0-D2FC-48BB-AFA0-3C68DA5D173E}" type="datetimeFigureOut">
              <a:rPr lang="es-MX" smtClean="0"/>
              <a:t>11/06/2016</a:t>
            </a:fld>
            <a:endParaRPr lang="es-MX"/>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E70B42A9-4545-4308-ACF6-E16A89ABD29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71C5E9A0-D2FC-48BB-AFA0-3C68DA5D173E}" type="datetimeFigureOut">
              <a:rPr lang="es-MX" smtClean="0"/>
              <a:t>11/06/2016</a:t>
            </a:fld>
            <a:endParaRPr lang="es-MX"/>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E70B42A9-4545-4308-ACF6-E16A89ABD294}"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1C5E9A0-D2FC-48BB-AFA0-3C68DA5D173E}" type="datetimeFigureOut">
              <a:rPr lang="es-MX" smtClean="0"/>
              <a:t>11/06/2016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70B42A9-4545-4308-ACF6-E16A89ABD294}"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1C5E9A0-D2FC-48BB-AFA0-3C68DA5D173E}" type="datetimeFigureOut">
              <a:rPr lang="es-MX" smtClean="0"/>
              <a:t>11/06/2016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E70B42A9-4545-4308-ACF6-E16A89ABD294}"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71C5E9A0-D2FC-48BB-AFA0-3C68DA5D173E}" type="datetimeFigureOut">
              <a:rPr lang="es-MX" smtClean="0"/>
              <a:t>11/06/2016</a:t>
            </a:fld>
            <a:endParaRPr lang="es-MX"/>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MX"/>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70B42A9-4545-4308-ACF6-E16A89ABD294}"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4.wdp"/><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microsoft.com/office/2007/relationships/hdphoto" Target="../media/hdphoto6.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microsoft.com/office/2007/relationships/hdphoto" Target="../media/hdphoto7.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ermentacionacetica.wikispaces.com/FERMENTACIONVINAGRE" TargetMode="External"/><Relationship Id="rId2" Type="http://schemas.openxmlformats.org/officeDocument/2006/relationships/hyperlink" Target="https://es.globalvoices.org/2011/08/06/china-vinagre-quimico/" TargetMode="External"/><Relationship Id="rId1" Type="http://schemas.openxmlformats.org/officeDocument/2006/relationships/slideLayout" Target="../slideLayouts/slideLayout2.xml"/><Relationship Id="rId5" Type="http://schemas.openxmlformats.org/officeDocument/2006/relationships/hyperlink" Target="http://sgpwe.izt.uam.mx/files/users/uami/acym/vinagre_fruta.pdf" TargetMode="External"/><Relationship Id="rId4" Type="http://schemas.openxmlformats.org/officeDocument/2006/relationships/hyperlink" Target="http://biologia.laguia2000.com/bioquimica/fermentacion-acetic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0596" y="0"/>
            <a:ext cx="3992563" cy="100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1284492" y="332654"/>
            <a:ext cx="3888432"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MX" sz="2400" dirty="0" smtClean="0">
                <a:latin typeface="Comic Sans MS" panose="030F0702030302020204" pitchFamily="66" charset="0"/>
              </a:rPr>
              <a:t>Proyecto Científico</a:t>
            </a:r>
          </a:p>
        </p:txBody>
      </p:sp>
      <p:sp>
        <p:nvSpPr>
          <p:cNvPr id="13" name="12 CuadroTexto"/>
          <p:cNvSpPr txBox="1"/>
          <p:nvPr/>
        </p:nvSpPr>
        <p:spPr>
          <a:xfrm>
            <a:off x="1934609" y="1916832"/>
            <a:ext cx="2155498"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MX" dirty="0" smtClean="0"/>
              <a:t>Equipo: The squad</a:t>
            </a:r>
          </a:p>
          <a:p>
            <a:pPr algn="ctr"/>
            <a:r>
              <a:rPr lang="es-MX" dirty="0" smtClean="0"/>
              <a:t>Grupo 1-4</a:t>
            </a:r>
            <a:endParaRPr lang="es-MX" dirty="0"/>
          </a:p>
        </p:txBody>
      </p:sp>
      <p:sp>
        <p:nvSpPr>
          <p:cNvPr id="14" name="13 Rectángulo"/>
          <p:cNvSpPr/>
          <p:nvPr/>
        </p:nvSpPr>
        <p:spPr>
          <a:xfrm>
            <a:off x="5193500" y="4841636"/>
            <a:ext cx="4027064" cy="369332"/>
          </a:xfrm>
          <a:prstGeom prst="rect">
            <a:avLst/>
          </a:prstGeom>
        </p:spPr>
        <p:txBody>
          <a:bodyPr wrap="none">
            <a:spAutoFit/>
          </a:bodyPr>
          <a:lstStyle/>
          <a:p>
            <a:r>
              <a:rPr lang="es-MX" dirty="0" smtClean="0">
                <a:effectLst>
                  <a:outerShdw blurRad="38100" dist="38100" dir="2700000" algn="tl">
                    <a:srgbClr val="000000">
                      <a:alpha val="43137"/>
                    </a:srgbClr>
                  </a:outerShdw>
                </a:effectLst>
                <a:latin typeface="Bookman Old Style" pitchFamily="18" charset="0"/>
              </a:rPr>
              <a:t>Universidad Autónoma de Sinaloa</a:t>
            </a:r>
            <a:endParaRPr lang="es-MX" dirty="0">
              <a:effectLst>
                <a:outerShdw blurRad="38100" dist="38100" dir="2700000" algn="tl">
                  <a:srgbClr val="000000">
                    <a:alpha val="43137"/>
                  </a:srgbClr>
                </a:outerShdw>
              </a:effectLst>
              <a:latin typeface="Bookman Old Style" pitchFamily="18" charset="0"/>
            </a:endParaRPr>
          </a:p>
        </p:txBody>
      </p:sp>
      <p:sp>
        <p:nvSpPr>
          <p:cNvPr id="15" name="14 Rectángulo"/>
          <p:cNvSpPr/>
          <p:nvPr/>
        </p:nvSpPr>
        <p:spPr>
          <a:xfrm>
            <a:off x="4899170" y="5203939"/>
            <a:ext cx="4824536" cy="338554"/>
          </a:xfrm>
          <a:prstGeom prst="rect">
            <a:avLst/>
          </a:prstGeom>
        </p:spPr>
        <p:txBody>
          <a:bodyPr wrap="square">
            <a:spAutoFit/>
          </a:bodyPr>
          <a:lstStyle/>
          <a:p>
            <a:r>
              <a:rPr lang="es-MX" sz="1600" dirty="0" smtClean="0">
                <a:effectLst>
                  <a:outerShdw blurRad="38100" dist="38100" dir="2700000" algn="tl">
                    <a:srgbClr val="000000">
                      <a:alpha val="43137"/>
                    </a:srgbClr>
                  </a:outerShdw>
                </a:effectLst>
                <a:latin typeface="Bookman Old Style" pitchFamily="18" charset="0"/>
              </a:rPr>
              <a:t>Unidad Académica Preparatoria El Fuerte</a:t>
            </a:r>
            <a:endParaRPr lang="es-MX" sz="1600" dirty="0">
              <a:effectLst>
                <a:outerShdw blurRad="38100" dist="38100" dir="2700000" algn="tl">
                  <a:srgbClr val="000000">
                    <a:alpha val="43137"/>
                  </a:srgbClr>
                </a:outerShdw>
              </a:effectLst>
              <a:latin typeface="Bookman Old Style" pitchFamily="18" charset="0"/>
            </a:endParaRPr>
          </a:p>
        </p:txBody>
      </p:sp>
      <p:sp>
        <p:nvSpPr>
          <p:cNvPr id="16" name="15 CuadroTexto"/>
          <p:cNvSpPr txBox="1"/>
          <p:nvPr/>
        </p:nvSpPr>
        <p:spPr>
          <a:xfrm>
            <a:off x="766658" y="3462714"/>
            <a:ext cx="4320413" cy="3139321"/>
          </a:xfrm>
          <a:prstGeom prst="rect">
            <a:avLst/>
          </a:prstGeom>
          <a:noFill/>
        </p:spPr>
        <p:txBody>
          <a:bodyPr wrap="none" rtlCol="0">
            <a:spAutoFit/>
          </a:bodyPr>
          <a:lstStyle/>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Integrantes:</a:t>
            </a:r>
          </a:p>
          <a:p>
            <a:pPr algn="ctr">
              <a:buNone/>
            </a:pPr>
            <a:endPar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Cindy María Anaya Flores</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Andrea Elisa Gastelum Gutiérrez</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Sugey Guadalupe López Ayala</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Francis Alejandra Sánchez Escalante</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Jesús Fernando Urias Ruiz </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Fernando Valenzuela Miranda</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Arlette Danira Vega Álvarez </a:t>
            </a:r>
          </a:p>
          <a:p>
            <a:pPr algn="ctr">
              <a:buNone/>
            </a:pPr>
            <a:r>
              <a:rPr lang="es-MX"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Luis Guillermo Vega Echavarría </a:t>
            </a:r>
          </a:p>
          <a:p>
            <a:pPr algn="ctr"/>
            <a:endParaRPr lang="es-MX"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3 CuadroTexto"/>
          <p:cNvSpPr txBox="1"/>
          <p:nvPr/>
        </p:nvSpPr>
        <p:spPr>
          <a:xfrm>
            <a:off x="2400596" y="815228"/>
            <a:ext cx="1656223" cy="46166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s-MX" sz="2400" dirty="0" smtClean="0">
                <a:latin typeface="Comic Sans MS" panose="030F0702030302020204" pitchFamily="66" charset="0"/>
              </a:rPr>
              <a:t>Semestral</a:t>
            </a:r>
            <a:endParaRPr lang="es-MX" sz="2400" dirty="0">
              <a:latin typeface="Comic Sans MS" panose="030F0702030302020204" pitchFamily="66" charset="0"/>
            </a:endParaRPr>
          </a:p>
        </p:txBody>
      </p:sp>
    </p:spTree>
    <p:extLst>
      <p:ext uri="{BB962C8B-B14F-4D97-AF65-F5344CB8AC3E}">
        <p14:creationId xmlns:p14="http://schemas.microsoft.com/office/powerpoint/2010/main" val="173227067"/>
      </p:ext>
    </p:extLst>
  </p:cSld>
  <p:clrMapOvr>
    <a:masterClrMapping/>
  </p:clrMapOvr>
  <mc:AlternateContent xmlns:mc="http://schemas.openxmlformats.org/markup-compatibility/2006" xmlns:p14="http://schemas.microsoft.com/office/powerpoint/2010/main">
    <mc:Choice Requires="p14">
      <p:transition spd="slow" p14:dur="175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5"/>
                                        </p:tgtEl>
                                        <p:attrNameLst>
                                          <p:attrName>ppt_y</p:attrName>
                                        </p:attrNameLst>
                                      </p:cBhvr>
                                      <p:tavLst>
                                        <p:tav tm="0">
                                          <p:val>
                                            <p:strVal val="#ppt_y"/>
                                          </p:val>
                                        </p:tav>
                                        <p:tav tm="100000">
                                          <p:val>
                                            <p:strVal val="#ppt_y"/>
                                          </p:val>
                                        </p:tav>
                                      </p:tavLst>
                                    </p:anim>
                                    <p:anim calcmode="lin" valueType="num">
                                      <p:cBhvr>
                                        <p:cTn id="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5"/>
                                        </p:tgtEl>
                                      </p:cBhvr>
                                    </p:animEffect>
                                  </p:childTnLst>
                                </p:cTn>
                              </p:par>
                            </p:childTnLst>
                          </p:cTn>
                        </p:par>
                        <p:par>
                          <p:cTn id="12" fill="hold">
                            <p:stCondLst>
                              <p:cond delay="675"/>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4"/>
                                        </p:tgtEl>
                                        <p:attrNameLst>
                                          <p:attrName>ppt_y</p:attrName>
                                        </p:attrNameLst>
                                      </p:cBhvr>
                                      <p:tavLst>
                                        <p:tav tm="0">
                                          <p:val>
                                            <p:strVal val="#ppt_y"/>
                                          </p:val>
                                        </p:tav>
                                        <p:tav tm="100000">
                                          <p:val>
                                            <p:strVal val="#ppt_y"/>
                                          </p:val>
                                        </p:tav>
                                      </p:tavLst>
                                    </p:anim>
                                    <p:anim calcmode="lin" valueType="num">
                                      <p:cBhvr>
                                        <p:cTn id="17"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4"/>
                                        </p:tgtEl>
                                      </p:cBhvr>
                                    </p:animEffect>
                                  </p:childTnLst>
                                </p:cTn>
                              </p:par>
                            </p:childTnLst>
                          </p:cTn>
                        </p:par>
                        <p:par>
                          <p:cTn id="20" fill="hold">
                            <p:stCondLst>
                              <p:cond delay="11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3"/>
                                        </p:tgtEl>
                                        <p:attrNameLst>
                                          <p:attrName>style.visibility</p:attrName>
                                        </p:attrNameLst>
                                      </p:cBhvr>
                                      <p:to>
                                        <p:strVal val="visible"/>
                                      </p:to>
                                    </p:set>
                                    <p:anim calcmode="lin" valueType="num">
                                      <p:cBhvr>
                                        <p:cTn id="23"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13"/>
                                        </p:tgtEl>
                                        <p:attrNameLst>
                                          <p:attrName>ppt_y</p:attrName>
                                        </p:attrNameLst>
                                      </p:cBhvr>
                                      <p:tavLst>
                                        <p:tav tm="0">
                                          <p:val>
                                            <p:strVal val="#ppt_y"/>
                                          </p:val>
                                        </p:tav>
                                        <p:tav tm="100000">
                                          <p:val>
                                            <p:strVal val="#ppt_y"/>
                                          </p:val>
                                        </p:tav>
                                      </p:tavLst>
                                    </p:anim>
                                    <p:anim calcmode="lin" valueType="num">
                                      <p:cBhvr>
                                        <p:cTn id="25"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13"/>
                                        </p:tgtEl>
                                      </p:cBhvr>
                                    </p:animEffect>
                                  </p:childTnLst>
                                </p:cTn>
                              </p:par>
                            </p:childTnLst>
                          </p:cTn>
                        </p:par>
                        <p:par>
                          <p:cTn id="28" fill="hold">
                            <p:stCondLst>
                              <p:cond delay="1925"/>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14"/>
                                        </p:tgtEl>
                                        <p:attrNameLst>
                                          <p:attrName>ppt_y</p:attrName>
                                        </p:attrNameLst>
                                      </p:cBhvr>
                                      <p:tavLst>
                                        <p:tav tm="0">
                                          <p:val>
                                            <p:strVal val="#ppt_y"/>
                                          </p:val>
                                        </p:tav>
                                        <p:tav tm="100000">
                                          <p:val>
                                            <p:strVal val="#ppt_y"/>
                                          </p:val>
                                        </p:tav>
                                      </p:tavLst>
                                    </p:anim>
                                    <p:anim calcmode="lin" valueType="num">
                                      <p:cBhvr>
                                        <p:cTn id="33"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14"/>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5"/>
                                        </p:tgtEl>
                                        <p:attrNameLst>
                                          <p:attrName>style.visibility</p:attrName>
                                        </p:attrNameLst>
                                      </p:cBhvr>
                                      <p:to>
                                        <p:strVal val="visible"/>
                                      </p:to>
                                    </p:set>
                                    <p:anim calcmode="lin" valueType="num">
                                      <p:cBhvr>
                                        <p:cTn id="38"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9" dur="250" fill="hold"/>
                                        <p:tgtEl>
                                          <p:spTgt spid="15"/>
                                        </p:tgtEl>
                                        <p:attrNameLst>
                                          <p:attrName>ppt_y</p:attrName>
                                        </p:attrNameLst>
                                      </p:cBhvr>
                                      <p:tavLst>
                                        <p:tav tm="0">
                                          <p:val>
                                            <p:strVal val="#ppt_y"/>
                                          </p:val>
                                        </p:tav>
                                        <p:tav tm="100000">
                                          <p:val>
                                            <p:strVal val="#ppt_y"/>
                                          </p:val>
                                        </p:tav>
                                      </p:tavLst>
                                    </p:anim>
                                    <p:anim calcmode="lin" valueType="num">
                                      <p:cBhvr>
                                        <p:cTn id="40"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1"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250" tmFilter="0,0; .5, 1; 1, 1"/>
                                        <p:tgtEl>
                                          <p:spTgt spid="15"/>
                                        </p:tgtEl>
                                      </p:cBhvr>
                                    </p:animEffect>
                                  </p:childTnLst>
                                </p:cTn>
                              </p:par>
                            </p:childTnLst>
                          </p:cTn>
                        </p:par>
                        <p:par>
                          <p:cTn id="43" fill="hold">
                            <p:stCondLst>
                              <p:cond delay="3025"/>
                            </p:stCondLst>
                            <p:childTnLst>
                              <p:par>
                                <p:cTn id="44" presetID="26"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217">
                                          <p:stCondLst>
                                            <p:cond delay="0"/>
                                          </p:stCondLst>
                                        </p:cTn>
                                        <p:tgtEl>
                                          <p:spTgt spid="16"/>
                                        </p:tgtEl>
                                      </p:cBhvr>
                                    </p:animEffect>
                                    <p:anim calcmode="lin" valueType="num">
                                      <p:cBhvr>
                                        <p:cTn id="47" dur="683"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8" dur="249"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9" dur="249" tmFilter="0, 0; 0.125,0.2665; 0.25,0.4; 0.375,0.465; 0.5,0.5;  0.625,0.535; 0.75,0.6; 0.875,0.7335; 1,1">
                                          <p:stCondLst>
                                            <p:cond delay="249"/>
                                          </p:stCondLst>
                                        </p:cTn>
                                        <p:tgtEl>
                                          <p:spTgt spid="16"/>
                                        </p:tgtEl>
                                        <p:attrNameLst>
                                          <p:attrName>ppt_y</p:attrName>
                                        </p:attrNameLst>
                                      </p:cBhvr>
                                      <p:tavLst>
                                        <p:tav tm="0" fmla="#ppt_y-sin(pi*$)/9">
                                          <p:val>
                                            <p:fltVal val="0"/>
                                          </p:val>
                                        </p:tav>
                                        <p:tav tm="100000">
                                          <p:val>
                                            <p:fltVal val="1"/>
                                          </p:val>
                                        </p:tav>
                                      </p:tavLst>
                                    </p:anim>
                                    <p:anim calcmode="lin" valueType="num">
                                      <p:cBhvr>
                                        <p:cTn id="50" dur="124" tmFilter="0, 0; 0.125,0.2665; 0.25,0.4; 0.375,0.465; 0.5,0.5;  0.625,0.535; 0.75,0.6; 0.875,0.7335; 1,1">
                                          <p:stCondLst>
                                            <p:cond delay="497"/>
                                          </p:stCondLst>
                                        </p:cTn>
                                        <p:tgtEl>
                                          <p:spTgt spid="16"/>
                                        </p:tgtEl>
                                        <p:attrNameLst>
                                          <p:attrName>ppt_y</p:attrName>
                                        </p:attrNameLst>
                                      </p:cBhvr>
                                      <p:tavLst>
                                        <p:tav tm="0" fmla="#ppt_y-sin(pi*$)/27">
                                          <p:val>
                                            <p:fltVal val="0"/>
                                          </p:val>
                                        </p:tav>
                                        <p:tav tm="100000">
                                          <p:val>
                                            <p:fltVal val="1"/>
                                          </p:val>
                                        </p:tav>
                                      </p:tavLst>
                                    </p:anim>
                                    <p:anim calcmode="lin" valueType="num">
                                      <p:cBhvr>
                                        <p:cTn id="51" dur="62" tmFilter="0, 0; 0.125,0.2665; 0.25,0.4; 0.375,0.465; 0.5,0.5;  0.625,0.535; 0.75,0.6; 0.875,0.7335; 1,1">
                                          <p:stCondLst>
                                            <p:cond delay="621"/>
                                          </p:stCondLst>
                                        </p:cTn>
                                        <p:tgtEl>
                                          <p:spTgt spid="16"/>
                                        </p:tgtEl>
                                        <p:attrNameLst>
                                          <p:attrName>ppt_y</p:attrName>
                                        </p:attrNameLst>
                                      </p:cBhvr>
                                      <p:tavLst>
                                        <p:tav tm="0" fmla="#ppt_y-sin(pi*$)/81">
                                          <p:val>
                                            <p:fltVal val="0"/>
                                          </p:val>
                                        </p:tav>
                                        <p:tav tm="100000">
                                          <p:val>
                                            <p:fltVal val="1"/>
                                          </p:val>
                                        </p:tav>
                                      </p:tavLst>
                                    </p:anim>
                                    <p:animScale>
                                      <p:cBhvr>
                                        <p:cTn id="52" dur="10">
                                          <p:stCondLst>
                                            <p:cond delay="244"/>
                                          </p:stCondLst>
                                        </p:cTn>
                                        <p:tgtEl>
                                          <p:spTgt spid="16"/>
                                        </p:tgtEl>
                                      </p:cBhvr>
                                      <p:to x="100000" y="60000"/>
                                    </p:animScale>
                                    <p:animScale>
                                      <p:cBhvr>
                                        <p:cTn id="53" dur="62" decel="50000">
                                          <p:stCondLst>
                                            <p:cond delay="254"/>
                                          </p:stCondLst>
                                        </p:cTn>
                                        <p:tgtEl>
                                          <p:spTgt spid="16"/>
                                        </p:tgtEl>
                                      </p:cBhvr>
                                      <p:to x="100000" y="100000"/>
                                    </p:animScale>
                                    <p:animScale>
                                      <p:cBhvr>
                                        <p:cTn id="54" dur="10">
                                          <p:stCondLst>
                                            <p:cond delay="492"/>
                                          </p:stCondLst>
                                        </p:cTn>
                                        <p:tgtEl>
                                          <p:spTgt spid="16"/>
                                        </p:tgtEl>
                                      </p:cBhvr>
                                      <p:to x="100000" y="80000"/>
                                    </p:animScale>
                                    <p:animScale>
                                      <p:cBhvr>
                                        <p:cTn id="55" dur="62" decel="50000">
                                          <p:stCondLst>
                                            <p:cond delay="502"/>
                                          </p:stCondLst>
                                        </p:cTn>
                                        <p:tgtEl>
                                          <p:spTgt spid="16"/>
                                        </p:tgtEl>
                                      </p:cBhvr>
                                      <p:to x="100000" y="100000"/>
                                    </p:animScale>
                                    <p:animScale>
                                      <p:cBhvr>
                                        <p:cTn id="56" dur="10">
                                          <p:stCondLst>
                                            <p:cond delay="616"/>
                                          </p:stCondLst>
                                        </p:cTn>
                                        <p:tgtEl>
                                          <p:spTgt spid="16"/>
                                        </p:tgtEl>
                                      </p:cBhvr>
                                      <p:to x="100000" y="90000"/>
                                    </p:animScale>
                                    <p:animScale>
                                      <p:cBhvr>
                                        <p:cTn id="57" dur="62" decel="50000">
                                          <p:stCondLst>
                                            <p:cond delay="625"/>
                                          </p:stCondLst>
                                        </p:cTn>
                                        <p:tgtEl>
                                          <p:spTgt spid="16"/>
                                        </p:tgtEl>
                                      </p:cBhvr>
                                      <p:to x="100000" y="100000"/>
                                    </p:animScale>
                                    <p:animScale>
                                      <p:cBhvr>
                                        <p:cTn id="58" dur="10">
                                          <p:stCondLst>
                                            <p:cond delay="678"/>
                                          </p:stCondLst>
                                        </p:cTn>
                                        <p:tgtEl>
                                          <p:spTgt spid="16"/>
                                        </p:tgtEl>
                                      </p:cBhvr>
                                      <p:to x="100000" y="95000"/>
                                    </p:animScale>
                                    <p:animScale>
                                      <p:cBhvr>
                                        <p:cTn id="59" dur="62" decel="50000">
                                          <p:stCondLst>
                                            <p:cond delay="688"/>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p:bldP spid="15" grpId="0"/>
      <p:bldP spid="16"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404664"/>
            <a:ext cx="7543800" cy="2676128"/>
          </a:xfrm>
        </p:spPr>
        <p:txBody>
          <a:bodyPr>
            <a:normAutofit fontScale="90000"/>
          </a:bodyPr>
          <a:lstStyle/>
          <a:p>
            <a:r>
              <a:rPr lang="es-MX" sz="6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OBTENCIÓN DE VINAGRE A PARTIR DE DIVERSAS FRUTAS</a:t>
            </a:r>
            <a:endParaRPr lang="es-MX" sz="6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740" b="95434" l="4429" r="98571">
                        <a14:foregroundMark x1="20857" y1="55023" x2="47286" y2="80137"/>
                        <a14:foregroundMark x1="35286" y1="78311" x2="64571" y2="59132"/>
                        <a14:foregroundMark x1="64286" y1="59132" x2="67857" y2="48174"/>
                        <a14:foregroundMark x1="60000" y1="70320" x2="65286" y2="59132"/>
                        <a14:foregroundMark x1="78286" y1="66667" x2="87571" y2="74201"/>
                        <a14:foregroundMark x1="84143" y1="46347" x2="85000" y2="50913"/>
                        <a14:foregroundMark x1="10714" y1="69863" x2="10429" y2="60274"/>
                        <a14:foregroundMark x1="21143" y1="84703" x2="21429" y2="75114"/>
                        <a14:foregroundMark x1="32429" y1="74658" x2="24571" y2="61187"/>
                        <a14:foregroundMark x1="20857" y1="59132" x2="28429" y2="68950"/>
                        <a14:foregroundMark x1="20571" y1="58219" x2="19143" y2="52283"/>
                        <a14:foregroundMark x1="19429" y1="55479" x2="16714" y2="47260"/>
                        <a14:foregroundMark x1="15857" y1="44749" x2="30143" y2="75114"/>
                        <a14:foregroundMark x1="36714" y1="80594" x2="49286" y2="81050"/>
                        <a14:foregroundMark x1="50143" y1="81507" x2="63143" y2="67123"/>
                        <a14:backgroundMark x1="6571" y1="26256" x2="27143" y2="9589"/>
                        <a14:backgroundMark x1="82000" y1="15753" x2="64000" y2="89041"/>
                        <a14:backgroundMark x1="70143" y1="84703" x2="94571" y2="86530"/>
                        <a14:backgroundMark x1="19000" y1="56393" x2="46714" y2="78767"/>
                        <a14:backgroundMark x1="41429" y1="79224" x2="60571" y2="63470"/>
                        <a14:backgroundMark x1="58000" y1="63014" x2="39429" y2="72603"/>
                        <a14:backgroundMark x1="40000" y1="80137" x2="33286" y2="64840"/>
                        <a14:backgroundMark x1="37000" y1="79224" x2="47000" y2="78767"/>
                        <a14:backgroundMark x1="48143" y1="77854" x2="64286" y2="56849"/>
                        <a14:backgroundMark x1="64857" y1="58219" x2="58571" y2="69863"/>
                        <a14:backgroundMark x1="59429" y1="72603" x2="28714" y2="72146"/>
                        <a14:backgroundMark x1="30714" y1="74201" x2="17286" y2="50457"/>
                        <a14:backgroundMark x1="28714" y1="69863" x2="41714" y2="81963"/>
                        <a14:backgroundMark x1="42286" y1="81507" x2="52429" y2="76027"/>
                        <a14:backgroundMark x1="57429" y1="88356" x2="40000" y2="67123"/>
                        <a14:backgroundMark x1="60571" y1="84703" x2="65571" y2="54566"/>
                        <a14:backgroundMark x1="64571" y1="59817" x2="55286" y2="75571"/>
                        <a14:backgroundMark x1="58571" y1="79680" x2="25714" y2="67123"/>
                        <a14:backgroundMark x1="37714" y1="81050" x2="51000" y2="80594"/>
                        <a14:backgroundMark x1="50143" y1="86530" x2="45286" y2="68265"/>
                        <a14:backgroundMark x1="45286" y1="72146" x2="28571" y2="76712"/>
                        <a14:backgroundMark x1="31000" y1="75342" x2="20571" y2="55023"/>
                        <a14:backgroundMark x1="20571" y1="55023" x2="35571" y2="87215"/>
                        <a14:backgroundMark x1="29714" y1="78995" x2="33857" y2="68265"/>
                        <a14:backgroundMark x1="32714" y1="66438" x2="28857" y2="76712"/>
                        <a14:backgroundMark x1="29429" y1="77169" x2="47429" y2="76712"/>
                        <a14:backgroundMark x1="41000" y1="73973" x2="61286" y2="67352"/>
                        <a14:backgroundMark x1="60143" y1="65525" x2="35714" y2="71233"/>
                        <a14:backgroundMark x1="35714" y1="71689" x2="57714" y2="80594"/>
                        <a14:backgroundMark x1="57714" y1="80594" x2="59143" y2="61644"/>
                        <a14:backgroundMark x1="59143" y1="61644" x2="65714" y2="63014"/>
                        <a14:backgroundMark x1="64714" y1="63014" x2="62143" y2="65525"/>
                        <a14:backgroundMark x1="51571" y1="84247" x2="51571" y2="84247"/>
                        <a14:backgroundMark x1="50000" y1="83333" x2="37143" y2="86530"/>
                        <a14:backgroundMark x1="37143" y1="86986" x2="14714" y2="50913"/>
                        <a14:backgroundMark x1="15857" y1="50913" x2="53286" y2="84247"/>
                        <a14:backgroundMark x1="34429" y1="72603" x2="60429" y2="71233"/>
                        <a14:backgroundMark x1="62429" y1="71233" x2="62714" y2="58904"/>
                        <a14:backgroundMark x1="38000" y1="80822" x2="25714" y2="66667"/>
                        <a14:backgroundMark x1="38571" y1="78767" x2="20429" y2="57763"/>
                        <a14:backgroundMark x1="39571" y1="79224" x2="66571" y2="66210"/>
                        <a14:backgroundMark x1="68429" y1="55251" x2="66857" y2="50685"/>
                        <a14:backgroundMark x1="59286" y1="62100" x2="35857" y2="79224"/>
                        <a14:backgroundMark x1="56857" y1="83562" x2="19143" y2="61187"/>
                      </a14:backgroundRemoval>
                    </a14:imgEffect>
                  </a14:imgLayer>
                </a14:imgProps>
              </a:ext>
              <a:ext uri="{28A0092B-C50C-407E-A947-70E740481C1C}">
                <a14:useLocalDpi xmlns:a14="http://schemas.microsoft.com/office/drawing/2010/main" val="0"/>
              </a:ext>
            </a:extLst>
          </a:blip>
          <a:srcRect/>
          <a:stretch>
            <a:fillRect/>
          </a:stretch>
        </p:blipFill>
        <p:spPr bwMode="auto">
          <a:xfrm>
            <a:off x="-180528" y="3429000"/>
            <a:ext cx="4392488" cy="2748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5172" b="96141" l="6181" r="93686"/>
                    </a14:imgEffect>
                  </a14:imgLayer>
                </a14:imgProps>
              </a:ext>
              <a:ext uri="{28A0092B-C50C-407E-A947-70E740481C1C}">
                <a14:useLocalDpi xmlns:a14="http://schemas.microsoft.com/office/drawing/2010/main" val="0"/>
              </a:ext>
            </a:extLst>
          </a:blip>
          <a:srcRect/>
          <a:stretch>
            <a:fillRect/>
          </a:stretch>
        </p:blipFill>
        <p:spPr bwMode="auto">
          <a:xfrm>
            <a:off x="5580112" y="2746385"/>
            <a:ext cx="3755760" cy="3040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9845" b="93523" l="3223" r="94727"/>
                    </a14:imgEffect>
                  </a14:imgLayer>
                </a14:imgProps>
              </a:ext>
              <a:ext uri="{28A0092B-C50C-407E-A947-70E740481C1C}">
                <a14:useLocalDpi xmlns:a14="http://schemas.microsoft.com/office/drawing/2010/main" val="0"/>
              </a:ext>
            </a:extLst>
          </a:blip>
          <a:srcRect/>
          <a:stretch>
            <a:fillRect/>
          </a:stretch>
        </p:blipFill>
        <p:spPr bwMode="auto">
          <a:xfrm>
            <a:off x="3707904" y="4600063"/>
            <a:ext cx="3148607" cy="2373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55353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
                                        </p:tgtEl>
                                        <p:attrNameLst>
                                          <p:attrName>ppt_y</p:attrName>
                                        </p:attrNameLst>
                                      </p:cBhvr>
                                      <p:tavLst>
                                        <p:tav tm="0">
                                          <p:val>
                                            <p:strVal val="#ppt_y"/>
                                          </p:val>
                                        </p:tav>
                                        <p:tav tm="100000">
                                          <p:val>
                                            <p:strVal val="#ppt_y"/>
                                          </p:val>
                                        </p:tav>
                                      </p:tavLst>
                                    </p:anim>
                                    <p:anim calcmode="lin" valueType="num">
                                      <p:cBhvr>
                                        <p:cTn id="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
                                        </p:tgtEl>
                                      </p:cBhvr>
                                    </p:animEffect>
                                  </p:childTnLst>
                                </p:cTn>
                              </p:par>
                              <p:par>
                                <p:cTn id="12" presetID="6" presetClass="entr" presetSubtype="16" fill="hold" nodeType="with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circle(in)">
                                      <p:cBhvr>
                                        <p:cTn id="14" dur="1000"/>
                                        <p:tgtEl>
                                          <p:spTgt spid="1027"/>
                                        </p:tgtEl>
                                      </p:cBhvr>
                                    </p:animEffect>
                                  </p:childTnLst>
                                </p:cTn>
                              </p:par>
                              <p:par>
                                <p:cTn id="15" presetID="16" presetClass="entr" presetSubtype="21" fill="hold" nodeType="with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barn(inVertical)">
                                      <p:cBhvr>
                                        <p:cTn id="17" dur="500"/>
                                        <p:tgtEl>
                                          <p:spTgt spid="1029"/>
                                        </p:tgtEl>
                                      </p:cBhvr>
                                    </p:animEffect>
                                  </p:childTnLst>
                                </p:cTn>
                              </p:par>
                              <p:par>
                                <p:cTn id="18" presetID="22" presetClass="entr" presetSubtype="4"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wipe(down)">
                                      <p:cBhvr>
                                        <p:cTn id="2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MX"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Hipótesis</a:t>
            </a:r>
            <a:endParaRPr lang="es-MX"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2 Marcador de contenido"/>
          <p:cNvSpPr>
            <a:spLocks noGrp="1"/>
          </p:cNvSpPr>
          <p:nvPr>
            <p:ph idx="1"/>
          </p:nvPr>
        </p:nvSpPr>
        <p:spPr>
          <a:xfrm>
            <a:off x="457200" y="1556792"/>
            <a:ext cx="8229600" cy="4898016"/>
          </a:xfrm>
        </p:spPr>
        <p:txBody>
          <a:bodyPr>
            <a:normAutofit/>
          </a:bodyPr>
          <a:lstStyle/>
          <a:p>
            <a:r>
              <a:rPr lang="es-MX" sz="2400" dirty="0" smtClean="0"/>
              <a:t>Con la elaboración de este proyecto nosotros aprenderemos a elaborar vinagre de una manera sencilla  y económica, conoceremos también las utilidades del vinagre hecho a partir de frutas y cuales son sus ventajas para consumirlo sobre el vinagre sintético.</a:t>
            </a:r>
            <a:endParaRPr lang="es-MX" sz="2400" dirty="0"/>
          </a:p>
        </p:txBody>
      </p:sp>
    </p:spTree>
    <p:extLst>
      <p:ext uri="{BB962C8B-B14F-4D97-AF65-F5344CB8AC3E}">
        <p14:creationId xmlns:p14="http://schemas.microsoft.com/office/powerpoint/2010/main" val="29350756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Introducción</a:t>
            </a:r>
            <a:endParaRPr lang="es-MX" dirty="0"/>
          </a:p>
        </p:txBody>
      </p:sp>
      <p:sp>
        <p:nvSpPr>
          <p:cNvPr id="3" name="2 Marcador de contenido"/>
          <p:cNvSpPr>
            <a:spLocks noGrp="1"/>
          </p:cNvSpPr>
          <p:nvPr>
            <p:ph idx="1"/>
          </p:nvPr>
        </p:nvSpPr>
        <p:spPr>
          <a:xfrm>
            <a:off x="467544" y="1700808"/>
            <a:ext cx="8229600" cy="4572000"/>
          </a:xfrm>
        </p:spPr>
        <p:txBody>
          <a:bodyPr/>
          <a:lstStyle/>
          <a:p>
            <a:r>
              <a:rPr lang="es-MX" dirty="0" smtClean="0"/>
              <a:t>En la siguiente presentación les explicaremos como obtener vinagre  de piña, manzana y frambuesa a partir de la fermentación y también los usos que tienen estos en la vida cotidiana.</a:t>
            </a:r>
            <a:endParaRPr lang="es-MX" dirty="0"/>
          </a:p>
        </p:txBody>
      </p:sp>
    </p:spTree>
    <p:extLst>
      <p:ext uri="{BB962C8B-B14F-4D97-AF65-F5344CB8AC3E}">
        <p14:creationId xmlns:p14="http://schemas.microsoft.com/office/powerpoint/2010/main" val="6958534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260648"/>
            <a:ext cx="8062912" cy="1224136"/>
          </a:xfrm>
        </p:spPr>
        <p:txBody>
          <a:bodyPr/>
          <a:lstStyle/>
          <a:p>
            <a:pPr algn="l"/>
            <a:r>
              <a:rPr lang="es-MX" dirty="0" smtClean="0">
                <a:ln w="10160">
                  <a:solidFill>
                    <a:schemeClr val="accent1"/>
                  </a:solidFill>
                  <a:prstDash val="solid"/>
                </a:ln>
                <a:solidFill>
                  <a:srgbClr val="FFFFFF"/>
                </a:solidFill>
                <a:effectLst>
                  <a:outerShdw blurRad="38100" dist="32000" dir="5400000" algn="tl">
                    <a:srgbClr val="000000">
                      <a:alpha val="30000"/>
                    </a:srgbClr>
                  </a:outerShdw>
                </a:effectLst>
              </a:rPr>
              <a:t>Justificación</a:t>
            </a:r>
            <a:endParaRPr lang="es-MX"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2 Subtítulo"/>
          <p:cNvSpPr>
            <a:spLocks noGrp="1"/>
          </p:cNvSpPr>
          <p:nvPr>
            <p:ph type="subTitle" idx="1"/>
          </p:nvPr>
        </p:nvSpPr>
        <p:spPr>
          <a:xfrm>
            <a:off x="540544" y="2250280"/>
            <a:ext cx="8207920" cy="3987032"/>
          </a:xfrm>
        </p:spPr>
        <p:txBody>
          <a:bodyPr>
            <a:normAutofit/>
          </a:bodyPr>
          <a:lstStyle/>
          <a:p>
            <a:pPr algn="l"/>
            <a:r>
              <a:rPr lang="es-MX" sz="3600" dirty="0" smtClean="0">
                <a:solidFill>
                  <a:schemeClr val="tx1"/>
                </a:solidFill>
              </a:rPr>
              <a:t>Nosotros escogimos este tema porque nos pareció muy interesante encontrar una alternativa a los productos comerciales y sintéticos, a un bajo costo y de forma natural.</a:t>
            </a:r>
            <a:endParaRPr lang="es-MX" sz="3600" dirty="0">
              <a:solidFill>
                <a:schemeClr val="tx1"/>
              </a:solidFill>
            </a:endParaRPr>
          </a:p>
        </p:txBody>
      </p:sp>
    </p:spTree>
    <p:extLst>
      <p:ext uri="{BB962C8B-B14F-4D97-AF65-F5344CB8AC3E}">
        <p14:creationId xmlns:p14="http://schemas.microsoft.com/office/powerpoint/2010/main" val="25800974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8229600" cy="1399032"/>
          </a:xfrm>
        </p:spPr>
        <p:txBody>
          <a:bodyPr/>
          <a:lstStyle/>
          <a:p>
            <a:r>
              <a:rPr lang="es-MX" dirty="0" smtClean="0"/>
              <a:t>Objetivos</a:t>
            </a:r>
            <a:endParaRPr lang="es-MX" dirty="0"/>
          </a:p>
        </p:txBody>
      </p:sp>
      <p:sp>
        <p:nvSpPr>
          <p:cNvPr id="3" name="2 Marcador de contenido"/>
          <p:cNvSpPr>
            <a:spLocks noGrp="1"/>
          </p:cNvSpPr>
          <p:nvPr>
            <p:ph idx="1"/>
          </p:nvPr>
        </p:nvSpPr>
        <p:spPr>
          <a:xfrm>
            <a:off x="467544" y="1556792"/>
            <a:ext cx="8229600" cy="4572000"/>
          </a:xfrm>
        </p:spPr>
        <p:txBody>
          <a:bodyPr>
            <a:normAutofit lnSpcReduction="10000"/>
          </a:bodyPr>
          <a:lstStyle/>
          <a:p>
            <a:pPr lvl="0"/>
            <a:r>
              <a:rPr lang="es-MX" dirty="0"/>
              <a:t>Obtener vinagre a partir de diversas frutas.</a:t>
            </a:r>
          </a:p>
          <a:p>
            <a:pPr lvl="0"/>
            <a:r>
              <a:rPr lang="es-MX" dirty="0"/>
              <a:t>Describir los métodos para obtener vinagre de frutas.</a:t>
            </a:r>
          </a:p>
          <a:p>
            <a:pPr lvl="0"/>
            <a:r>
              <a:rPr lang="es-MX" dirty="0"/>
              <a:t>Conocer la utilidad del vinagre obtenido a través de frutas.</a:t>
            </a:r>
          </a:p>
          <a:p>
            <a:pPr lvl="0"/>
            <a:r>
              <a:rPr lang="es-MX" dirty="0"/>
              <a:t>Conocer las ventajas del vinagre obtenido a través de frutas en comparación con el obtenido de manera sintética.</a:t>
            </a:r>
          </a:p>
          <a:p>
            <a:endParaRPr lang="es-MX" dirty="0"/>
          </a:p>
        </p:txBody>
      </p:sp>
    </p:spTree>
    <p:extLst>
      <p:ext uri="{BB962C8B-B14F-4D97-AF65-F5344CB8AC3E}">
        <p14:creationId xmlns:p14="http://schemas.microsoft.com/office/powerpoint/2010/main" val="15663891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¿Qué es el vinagre?</a:t>
            </a:r>
            <a:endParaRPr lang="es-MX" dirty="0"/>
          </a:p>
        </p:txBody>
      </p:sp>
      <p:sp>
        <p:nvSpPr>
          <p:cNvPr id="3" name="2 Marcador de contenido"/>
          <p:cNvSpPr>
            <a:spLocks noGrp="1"/>
          </p:cNvSpPr>
          <p:nvPr>
            <p:ph idx="1"/>
          </p:nvPr>
        </p:nvSpPr>
        <p:spPr>
          <a:xfrm>
            <a:off x="323528" y="1484784"/>
            <a:ext cx="8363272" cy="4714544"/>
          </a:xfrm>
        </p:spPr>
        <p:txBody>
          <a:bodyPr>
            <a:normAutofit/>
          </a:bodyPr>
          <a:lstStyle/>
          <a:p>
            <a:r>
              <a:rPr lang="es-MX" sz="2400" dirty="0"/>
              <a:t>El </a:t>
            </a:r>
            <a:r>
              <a:rPr lang="es-MX" sz="2400" dirty="0" smtClean="0"/>
              <a:t>vinagre es </a:t>
            </a:r>
            <a:r>
              <a:rPr lang="es-MX" sz="2400" dirty="0"/>
              <a:t>un líquido miscible en agua</a:t>
            </a:r>
            <a:r>
              <a:rPr lang="es-MX" sz="2400" dirty="0" smtClean="0"/>
              <a:t>, </a:t>
            </a:r>
            <a:r>
              <a:rPr lang="es-MX" sz="2400" dirty="0"/>
              <a:t>con sabor agrio, que proviene de la fermentación acética del alcohol, como la de vino y manzana (mediante las bacterias Mycoderma aceti). El vinagre contiene una concentración que va del 3% al 5% de ácido acético en agua. Los vinagres naturales también contienen pequeñas cantidades de ácido tartárico y ácido cítrico.</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084921"/>
            <a:ext cx="2095500" cy="2743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8978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
                                        </p:tgtEl>
                                        <p:attrNameLst>
                                          <p:attrName>ppt_y</p:attrName>
                                        </p:attrNameLst>
                                      </p:cBhvr>
                                      <p:tavLst>
                                        <p:tav tm="0">
                                          <p:val>
                                            <p:strVal val="#ppt_y"/>
                                          </p:val>
                                        </p:tav>
                                        <p:tav tm="100000">
                                          <p:val>
                                            <p:strVal val="#ppt_y"/>
                                          </p:val>
                                        </p:tav>
                                      </p:tavLst>
                                    </p:anim>
                                    <p:anim calcmode="lin" valueType="num">
                                      <p:cBhvr>
                                        <p:cTn id="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
                                        </p:tgtEl>
                                      </p:cBhvr>
                                    </p:animEffect>
                                  </p:childTnLst>
                                </p:cTn>
                              </p:par>
                            </p:childTnLst>
                          </p:cTn>
                        </p:par>
                        <p:par>
                          <p:cTn id="12" fill="hold">
                            <p:stCondLst>
                              <p:cond delay="625"/>
                            </p:stCondLst>
                            <p:childTnLst>
                              <p:par>
                                <p:cTn id="13" presetID="22" presetClass="entr" presetSubtype="4"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08912" cy="1008112"/>
          </a:xfrm>
        </p:spPr>
        <p:txBody>
          <a:bodyPr>
            <a:normAutofit fontScale="90000"/>
          </a:bodyPr>
          <a:lstStyle/>
          <a:p>
            <a:r>
              <a:rPr lang="es-MX" dirty="0" smtClean="0"/>
              <a:t>Proceso de elaboración de vinagre a partir de frutas.</a:t>
            </a:r>
            <a:endParaRPr lang="es-MX" dirty="0"/>
          </a:p>
        </p:txBody>
      </p:sp>
      <p:sp>
        <p:nvSpPr>
          <p:cNvPr id="3" name="2 Marcador de contenido"/>
          <p:cNvSpPr>
            <a:spLocks noGrp="1"/>
          </p:cNvSpPr>
          <p:nvPr>
            <p:ph idx="1"/>
          </p:nvPr>
        </p:nvSpPr>
        <p:spPr>
          <a:xfrm>
            <a:off x="467544" y="1556792"/>
            <a:ext cx="8229600" cy="4572000"/>
          </a:xfrm>
        </p:spPr>
        <p:txBody>
          <a:bodyPr>
            <a:normAutofit/>
          </a:bodyPr>
          <a:lstStyle/>
          <a:p>
            <a:r>
              <a:rPr lang="es-MX" sz="1800" dirty="0">
                <a:ln w="18415" cmpd="sng">
                  <a:solidFill>
                    <a:srgbClr val="FFFFFF"/>
                  </a:solidFill>
                  <a:prstDash val="solid"/>
                </a:ln>
                <a:solidFill>
                  <a:srgbClr val="FFFFFF"/>
                </a:solidFill>
                <a:effectLst>
                  <a:outerShdw blurRad="63500" dir="3600000" algn="tl" rotWithShape="0">
                    <a:srgbClr val="000000">
                      <a:alpha val="70000"/>
                    </a:srgbClr>
                  </a:outerShdw>
                </a:effectLst>
              </a:rPr>
              <a:t>El </a:t>
            </a:r>
            <a:r>
              <a:rPr lang="es-MX"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vinagre </a:t>
            </a:r>
            <a:r>
              <a:rPr lang="es-MX" sz="1800" dirty="0">
                <a:ln w="18415" cmpd="sng">
                  <a:solidFill>
                    <a:srgbClr val="FFFFFF"/>
                  </a:solidFill>
                  <a:prstDash val="solid"/>
                </a:ln>
                <a:solidFill>
                  <a:srgbClr val="FFFFFF"/>
                </a:solidFill>
                <a:effectLst>
                  <a:outerShdw blurRad="63500" dir="3600000" algn="tl" rotWithShape="0">
                    <a:srgbClr val="000000">
                      <a:alpha val="70000"/>
                    </a:srgbClr>
                  </a:outerShdw>
                </a:effectLst>
              </a:rPr>
              <a:t>es un producto obtenido a partir de </a:t>
            </a:r>
            <a:r>
              <a:rPr lang="es-MX"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materias primas ricas en azúcares, que sufren dos tipos de fermentación: primero, una alcohólica y, luego, una acética.</a:t>
            </a:r>
            <a:r>
              <a:rPr lang="es-MX" sz="2400" dirty="0"/>
              <a:t> </a:t>
            </a:r>
            <a:r>
              <a:rPr lang="es-MX" sz="2400" dirty="0" smtClean="0"/>
              <a:t> </a:t>
            </a:r>
          </a:p>
          <a:p>
            <a:r>
              <a:rPr lang="es-MX" sz="2400" dirty="0"/>
              <a:t>La elaboración de vinagre se </a:t>
            </a:r>
            <a:r>
              <a:rPr lang="es-MX" sz="2400" dirty="0" smtClean="0"/>
              <a:t>divide </a:t>
            </a:r>
            <a:r>
              <a:rPr lang="es-MX" sz="2400" dirty="0"/>
              <a:t>en dos etapas:</a:t>
            </a:r>
            <a:br>
              <a:rPr lang="es-MX" sz="2400" dirty="0"/>
            </a:br>
            <a:r>
              <a:rPr lang="es-MX" sz="2400" dirty="0"/>
              <a:t/>
            </a:r>
            <a:br>
              <a:rPr lang="es-MX" sz="2400" dirty="0"/>
            </a:br>
            <a:r>
              <a:rPr lang="es-MX" sz="2400" dirty="0"/>
              <a:t>Fermentación alcohólica de la materia prima que contiene azúcares</a:t>
            </a:r>
            <a:br>
              <a:rPr lang="es-MX" sz="2400" dirty="0"/>
            </a:br>
            <a:r>
              <a:rPr lang="es-MX" sz="2400" dirty="0"/>
              <a:t>La fermentación acética del alcohol producido.</a:t>
            </a:r>
          </a:p>
        </p:txBody>
      </p:sp>
    </p:spTree>
    <p:extLst>
      <p:ext uri="{BB962C8B-B14F-4D97-AF65-F5344CB8AC3E}">
        <p14:creationId xmlns:p14="http://schemas.microsoft.com/office/powerpoint/2010/main" val="28893312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
                                        </p:tgtEl>
                                        <p:attrNameLst>
                                          <p:attrName>ppt_y</p:attrName>
                                        </p:attrNameLst>
                                      </p:cBhvr>
                                      <p:tavLst>
                                        <p:tav tm="0">
                                          <p:val>
                                            <p:strVal val="#ppt_y"/>
                                          </p:val>
                                        </p:tav>
                                        <p:tav tm="100000">
                                          <p:val>
                                            <p:strVal val="#ppt_y"/>
                                          </p:val>
                                        </p:tav>
                                      </p:tavLst>
                                    </p:anim>
                                    <p:anim calcmode="lin" valueType="num">
                                      <p:cBhvr>
                                        <p:cTn id="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
                                        </p:tgtEl>
                                      </p:cBhvr>
                                    </p:animEffect>
                                  </p:childTnLst>
                                </p:cTn>
                              </p:par>
                            </p:childTnLst>
                          </p:cTn>
                        </p:par>
                        <p:par>
                          <p:cTn id="12" fill="hold">
                            <p:stCondLst>
                              <p:cond delay="1350"/>
                            </p:stCondLst>
                            <p:childTnLst>
                              <p:par>
                                <p:cTn id="13" presetID="16" presetClass="entr" presetSubtype="21"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par>
                          <p:cTn id="16" fill="hold">
                            <p:stCondLst>
                              <p:cond delay="1850"/>
                            </p:stCondLst>
                            <p:childTnLst>
                              <p:par>
                                <p:cTn id="17" presetID="16" presetClass="entr" presetSubtype="21"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88640"/>
            <a:ext cx="8280920" cy="6480720"/>
          </a:xfrm>
        </p:spPr>
        <p:txBody>
          <a:bodyPr>
            <a:normAutofit/>
          </a:bodyPr>
          <a:lstStyle/>
          <a:p>
            <a:pPr marL="64008" indent="0" algn="ctr">
              <a:buNone/>
            </a:pPr>
            <a:r>
              <a:rPr lang="es-MX"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LA </a:t>
            </a:r>
            <a:r>
              <a:rPr lang="es-MX"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PREPARACIÓN </a:t>
            </a:r>
            <a:r>
              <a:rPr lang="es-MX"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DE LA FRUTA </a:t>
            </a:r>
          </a:p>
          <a:p>
            <a:r>
              <a:rPr lang="es-MX" sz="2000" dirty="0" smtClean="0"/>
              <a:t>La </a:t>
            </a:r>
            <a:r>
              <a:rPr lang="es-MX" sz="2000" dirty="0"/>
              <a:t>fruta se lava para eliminar la mayor cantidad de materia extraña y disminuir la carga microbiana inicial. Luego, si es necesario, se pela, se trocea y se despulpa (en esta operación se separan las fibras y semillas de las frutas) para aumentar la superficie de contacto entre los microorganismos y la fuente de nutrimentos. </a:t>
            </a:r>
            <a:endParaRPr lang="es-MX" sz="2000" dirty="0" smtClean="0"/>
          </a:p>
          <a:p>
            <a:endParaRPr lang="es-MX" sz="2000" dirty="0"/>
          </a:p>
          <a:p>
            <a:endParaRPr lang="es-MX"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628265"/>
            <a:ext cx="5472608" cy="2143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3284984"/>
            <a:ext cx="3708243" cy="246829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4413160"/>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par>
                                <p:cTn id="8" presetID="22" presetClass="entr" presetSubtype="4"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wipe(down)">
                                      <p:cBhvr>
                                        <p:cTn id="1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16632"/>
            <a:ext cx="8229600" cy="1368152"/>
          </a:xfrm>
        </p:spPr>
        <p:txBody>
          <a:bodyPr>
            <a:normAutofit fontScale="90000"/>
          </a:bodyPr>
          <a:lstStyle/>
          <a:p>
            <a:r>
              <a:rPr lang="es-MX" b="1" dirty="0" smtClean="0"/>
              <a:t>FERMENTACIÓN </a:t>
            </a:r>
            <a:r>
              <a:rPr lang="es-MX" b="1" dirty="0"/>
              <a:t>ALCOHÓLICA</a:t>
            </a:r>
            <a:endParaRPr lang="es-MX" dirty="0"/>
          </a:p>
        </p:txBody>
      </p:sp>
      <p:sp>
        <p:nvSpPr>
          <p:cNvPr id="3" name="2 Marcador de contenido"/>
          <p:cNvSpPr>
            <a:spLocks noGrp="1"/>
          </p:cNvSpPr>
          <p:nvPr>
            <p:ph idx="1"/>
          </p:nvPr>
        </p:nvSpPr>
        <p:spPr>
          <a:xfrm>
            <a:off x="467544" y="1556792"/>
            <a:ext cx="8229600" cy="4572000"/>
          </a:xfrm>
        </p:spPr>
        <p:txBody>
          <a:bodyPr>
            <a:normAutofit fontScale="62500" lnSpcReduction="20000"/>
          </a:bodyPr>
          <a:lstStyle/>
          <a:p>
            <a:pPr>
              <a:buFont typeface="Courier New" panose="02070309020205020404" pitchFamily="49" charset="0"/>
              <a:buChar char="o"/>
            </a:pPr>
            <a:r>
              <a:rPr lang="es-MX" dirty="0" smtClean="0"/>
              <a:t>La </a:t>
            </a:r>
            <a:r>
              <a:rPr lang="es-MX" dirty="0"/>
              <a:t>presencia de aire al inicio del proceso es fundamental para que las levaduras inoculadas se reproduzcan, utilizando el azúcar como fuente de energía y carbono. Una vez alcanzada la cantidad deseada de levaduras, se debe disminuir el contenido de oxigeno presente para que las levaduras obtenidas, a partir del azúcar, produzcan la energía y las sustancias que su metabolismo requiere; entre las sustancias que sintetizan, se encuentra el alcohol etílico.</a:t>
            </a:r>
            <a:br>
              <a:rPr lang="es-MX" dirty="0"/>
            </a:br>
            <a:r>
              <a:rPr lang="es-MX" dirty="0"/>
              <a:t/>
            </a:r>
            <a:br>
              <a:rPr lang="es-MX" dirty="0"/>
            </a:br>
            <a:r>
              <a:rPr lang="es-MX" dirty="0"/>
              <a:t>En la práctica, la operación se lleva a cabo en recipientes cerrados que se llenan, hasta dos terceras partes de su volumen, con el material por fermentar. De esta forma, las levaduras utilizan el aire de la tercera parte del recipiente para su reproducción, y luego, en condiciones anaerobias, convierten el azúcar en etanol y dióxido de carbono. </a:t>
            </a:r>
            <a:br>
              <a:rPr lang="es-MX" dirty="0"/>
            </a:br>
            <a:endParaRPr lang="es-MX" dirty="0"/>
          </a:p>
        </p:txBody>
      </p:sp>
    </p:spTree>
    <p:extLst>
      <p:ext uri="{BB962C8B-B14F-4D97-AF65-F5344CB8AC3E}">
        <p14:creationId xmlns:p14="http://schemas.microsoft.com/office/powerpoint/2010/main" val="402552478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rot="537254">
            <a:off x="4926803" y="3774186"/>
            <a:ext cx="3672407" cy="20708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27"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539" b="98815" l="10000" r="90000">
                        <a14:foregroundMark x1="48833" y1="13685" x2="48833" y2="13685"/>
                        <a14:foregroundMark x1="48833" y1="15302" x2="57750" y2="32759"/>
                        <a14:foregroundMark x1="38667" y1="24138" x2="62583" y2="3448"/>
                        <a14:foregroundMark x1="52917" y1="27155" x2="69417" y2="22845"/>
                        <a14:foregroundMark x1="67417" y1="26509" x2="39667" y2="9698"/>
                        <a14:foregroundMark x1="43000" y1="5065" x2="61333" y2="3772"/>
                        <a14:foregroundMark x1="56750" y1="1832" x2="40917" y2="2478"/>
                        <a14:foregroundMark x1="66667" y1="14009" x2="54917" y2="53772"/>
                        <a14:foregroundMark x1="63583" y1="10022" x2="63583" y2="10022"/>
                        <a14:backgroundMark x1="30000" y1="54957" x2="9167" y2="53987"/>
                        <a14:backgroundMark x1="9167" y1="53987" x2="9167" y2="53987"/>
                        <a14:backgroundMark x1="76250" y1="51724" x2="90750" y2="54957"/>
                      </a14:backgroundRemoval>
                    </a14:imgEffect>
                  </a14:imgLayer>
                </a14:imgProps>
              </a:ext>
              <a:ext uri="{28A0092B-C50C-407E-A947-70E740481C1C}">
                <a14:useLocalDpi xmlns:a14="http://schemas.microsoft.com/office/drawing/2010/main" val="0"/>
              </a:ext>
            </a:extLst>
          </a:blip>
          <a:srcRect/>
          <a:stretch>
            <a:fillRect/>
          </a:stretch>
        </p:blipFill>
        <p:spPr bwMode="auto">
          <a:xfrm>
            <a:off x="6106656" y="548680"/>
            <a:ext cx="3744416" cy="2895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5996" y="412345"/>
            <a:ext cx="5889544" cy="1800200"/>
          </a:xfrm>
          <a:prstGeom prst="rect">
            <a:avLst/>
          </a:prstGeom>
          <a:ln w="12700">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626" y="2852936"/>
            <a:ext cx="4004342" cy="26695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121140701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1152128"/>
          </a:xfrm>
        </p:spPr>
        <p:txBody>
          <a:bodyPr/>
          <a:lstStyle/>
          <a:p>
            <a:r>
              <a:rPr lang="es-MX" dirty="0" smtClean="0"/>
              <a:t>Fermentación acética</a:t>
            </a:r>
            <a:endParaRPr lang="es-MX" dirty="0"/>
          </a:p>
        </p:txBody>
      </p:sp>
      <p:sp>
        <p:nvSpPr>
          <p:cNvPr id="3" name="2 Marcador de contenido"/>
          <p:cNvSpPr>
            <a:spLocks noGrp="1"/>
          </p:cNvSpPr>
          <p:nvPr>
            <p:ph idx="1"/>
          </p:nvPr>
        </p:nvSpPr>
        <p:spPr>
          <a:xfrm>
            <a:off x="539552" y="1196752"/>
            <a:ext cx="8280920" cy="5328592"/>
          </a:xfrm>
        </p:spPr>
        <p:txBody>
          <a:bodyPr>
            <a:noAutofit/>
          </a:bodyPr>
          <a:lstStyle/>
          <a:p>
            <a:r>
              <a:rPr lang="es-MX" sz="1600" dirty="0" smtClean="0"/>
              <a:t>Después de la fermentación alcohólica, viene la fermentación acética.</a:t>
            </a:r>
          </a:p>
          <a:p>
            <a:r>
              <a:rPr lang="es-MX" sz="1600" dirty="0"/>
              <a:t>La transformación del alcohol etílico en ácido acético se lleva a cabo en la bacteria mediante una cadena </a:t>
            </a:r>
            <a:r>
              <a:rPr lang="es-MX" sz="1600" b="1" dirty="0"/>
              <a:t>de 3 </a:t>
            </a:r>
            <a:r>
              <a:rPr lang="es-MX" sz="1600" b="1" dirty="0" smtClean="0"/>
              <a:t>enzimas.</a:t>
            </a:r>
          </a:p>
          <a:p>
            <a:r>
              <a:rPr lang="es-MX" sz="1600" dirty="0"/>
              <a:t>El primer enzima, llamado alcohol deshidrogenasa tiene como sustrato el </a:t>
            </a:r>
            <a:r>
              <a:rPr lang="es-MX" sz="1600" b="1" dirty="0"/>
              <a:t>alcohol etílico y lo transforma en </a:t>
            </a:r>
            <a:r>
              <a:rPr lang="es-MX" sz="1600" b="1" dirty="0" smtClean="0"/>
              <a:t>acetaldehído</a:t>
            </a:r>
            <a:r>
              <a:rPr lang="es-MX" sz="1600" dirty="0" smtClean="0"/>
              <a:t>. </a:t>
            </a:r>
            <a:r>
              <a:rPr lang="es-MX" sz="1600" dirty="0"/>
              <a:t>Durante este paso del metabolismo del etanol se elimina un </a:t>
            </a:r>
            <a:r>
              <a:rPr lang="es-MX" sz="1600" b="1" dirty="0"/>
              <a:t>hidrógeno del etanol </a:t>
            </a:r>
            <a:r>
              <a:rPr lang="es-MX" sz="1600" dirty="0"/>
              <a:t>que pasa a reducir al </a:t>
            </a:r>
            <a:r>
              <a:rPr lang="es-MX" sz="1600" dirty="0" smtClean="0"/>
              <a:t>NAD (</a:t>
            </a:r>
            <a:r>
              <a:rPr lang="es-MX" sz="1600" b="1" dirty="0"/>
              <a:t>nicotin adenin </a:t>
            </a:r>
            <a:r>
              <a:rPr lang="es-MX" sz="1600" b="1" dirty="0" smtClean="0"/>
              <a:t>dinucleótido)</a:t>
            </a:r>
            <a:r>
              <a:rPr lang="es-MX" sz="1600" dirty="0" smtClean="0"/>
              <a:t>, </a:t>
            </a:r>
            <a:r>
              <a:rPr lang="es-MX" sz="1600" dirty="0"/>
              <a:t>una molécula de almacenamiento de energía. De esta manera el alcohol, al perder un hidrógeno se oxida, es decir, el balance oxígeno/ hidrógeno de la molécula tiende al oxígeno. En este proceso el </a:t>
            </a:r>
            <a:r>
              <a:rPr lang="es-MX" sz="1600" b="1" dirty="0"/>
              <a:t>NAD </a:t>
            </a:r>
            <a:r>
              <a:rPr lang="es-MX" sz="1600" dirty="0"/>
              <a:t>queda reducido a NADH. Este paso supone una “vuelta atrás” pues el paso de acetaldehído a etanol forma parte de la fermentación etílica que llevan a cabo otras bacterias.</a:t>
            </a:r>
            <a:br>
              <a:rPr lang="es-MX" sz="1600" dirty="0"/>
            </a:br>
            <a:r>
              <a:rPr lang="es-MX" sz="1600" dirty="0"/>
              <a:t/>
            </a:r>
            <a:br>
              <a:rPr lang="es-MX" sz="1600" dirty="0"/>
            </a:br>
            <a:r>
              <a:rPr lang="es-MX" sz="1600" dirty="0"/>
              <a:t>En el segundo paso del metabolismo el </a:t>
            </a:r>
            <a:r>
              <a:rPr lang="es-MX" sz="1600" dirty="0" smtClean="0"/>
              <a:t>acetaldehído </a:t>
            </a:r>
            <a:r>
              <a:rPr lang="es-MX" sz="1600" dirty="0"/>
              <a:t>es </a:t>
            </a:r>
            <a:r>
              <a:rPr lang="es-MX" sz="1600" b="1" dirty="0"/>
              <a:t>hidratado</a:t>
            </a:r>
            <a:r>
              <a:rPr lang="es-MX" sz="1600" dirty="0"/>
              <a:t>. Para ello la bacteria emplea una molécula de agua </a:t>
            </a:r>
            <a:r>
              <a:rPr lang="es-MX" sz="1600" b="1" dirty="0"/>
              <a:t>H2O</a:t>
            </a:r>
            <a:r>
              <a:rPr lang="es-MX" sz="1600" dirty="0"/>
              <a:t>. </a:t>
            </a:r>
            <a:r>
              <a:rPr lang="es-MX" sz="1600" b="1" dirty="0"/>
              <a:t>Convirtiendo el </a:t>
            </a:r>
            <a:r>
              <a:rPr lang="es-MX" sz="1600" b="1" dirty="0" smtClean="0"/>
              <a:t>acetaldehído </a:t>
            </a:r>
            <a:r>
              <a:rPr lang="es-MX" sz="1600" b="1" dirty="0"/>
              <a:t>en acetaldehído hidrato.</a:t>
            </a:r>
            <a:br>
              <a:rPr lang="es-MX" sz="1600" b="1" dirty="0"/>
            </a:br>
            <a:r>
              <a:rPr lang="es-MX" sz="1600" dirty="0"/>
              <a:t/>
            </a:r>
            <a:br>
              <a:rPr lang="es-MX" sz="1600" dirty="0"/>
            </a:br>
            <a:r>
              <a:rPr lang="es-MX" sz="1600" dirty="0"/>
              <a:t>Finalmente el tercer paso para la obtención de ácido acético es una segunda </a:t>
            </a:r>
            <a:r>
              <a:rPr lang="es-MX" sz="1600" b="1" dirty="0"/>
              <a:t>oxidación </a:t>
            </a:r>
            <a:r>
              <a:rPr lang="es-MX" sz="1600" dirty="0"/>
              <a:t>ésta se lleva a cabo mediante la enzima </a:t>
            </a:r>
            <a:r>
              <a:rPr lang="es-MX" sz="1600" b="1" dirty="0"/>
              <a:t>acetaldehído deshidrogenasa </a:t>
            </a:r>
            <a:r>
              <a:rPr lang="es-MX" sz="1600" dirty="0"/>
              <a:t>que libera otra molécula de hidrógeno que será captada por otro </a:t>
            </a:r>
            <a:r>
              <a:rPr lang="es-MX" sz="1600" b="1" dirty="0"/>
              <a:t>NAD </a:t>
            </a:r>
            <a:r>
              <a:rPr lang="es-MX" sz="1600" dirty="0"/>
              <a:t>y producirá </a:t>
            </a:r>
            <a:r>
              <a:rPr lang="es-MX" sz="1600" b="1" dirty="0"/>
              <a:t>una molécula de ácido acético</a:t>
            </a:r>
            <a:r>
              <a:rPr lang="es-MX" sz="1600" dirty="0"/>
              <a:t>.</a:t>
            </a:r>
            <a:br>
              <a:rPr lang="es-MX" sz="1600" dirty="0"/>
            </a:br>
            <a:r>
              <a:rPr lang="es-MX" sz="1600" dirty="0"/>
              <a:t/>
            </a:r>
            <a:br>
              <a:rPr lang="es-MX" sz="1600" dirty="0"/>
            </a:br>
            <a:r>
              <a:rPr lang="es-MX" sz="1600" dirty="0"/>
              <a:t/>
            </a:r>
            <a:br>
              <a:rPr lang="es-MX" sz="1600" dirty="0"/>
            </a:br>
            <a:endParaRPr lang="es-MX" sz="1600" dirty="0"/>
          </a:p>
        </p:txBody>
      </p:sp>
    </p:spTree>
    <p:extLst>
      <p:ext uri="{BB962C8B-B14F-4D97-AF65-F5344CB8AC3E}">
        <p14:creationId xmlns:p14="http://schemas.microsoft.com/office/powerpoint/2010/main" val="113891741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
                                        </p:tgtEl>
                                        <p:attrNameLst>
                                          <p:attrName>ppt_y</p:attrName>
                                        </p:attrNameLst>
                                      </p:cBhvr>
                                      <p:tavLst>
                                        <p:tav tm="0">
                                          <p:val>
                                            <p:strVal val="#ppt_y"/>
                                          </p:val>
                                        </p:tav>
                                        <p:tav tm="100000">
                                          <p:val>
                                            <p:strVal val="#ppt_y"/>
                                          </p:val>
                                        </p:tav>
                                      </p:tavLst>
                                    </p:anim>
                                    <p:anim calcmode="lin" valueType="num">
                                      <p:cBhvr>
                                        <p:cTn id="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528" y="332656"/>
            <a:ext cx="5130187"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9652" l="1087" r="99348">
                        <a14:foregroundMark x1="9348" y1="90244" x2="40000" y2="91289"/>
                        <a14:foregroundMark x1="40000" y1="91289" x2="28478" y2="38676"/>
                        <a14:foregroundMark x1="95000" y1="82578" x2="87826" y2="71429"/>
                        <a14:foregroundMark x1="88043" y1="88502" x2="97391" y2="80488"/>
                        <a14:foregroundMark x1="91957" y1="93728" x2="98696" y2="93728"/>
                      </a14:backgroundRemoval>
                    </a14:imgEffect>
                  </a14:imgLayer>
                </a14:imgProps>
              </a:ext>
              <a:ext uri="{28A0092B-C50C-407E-A947-70E740481C1C}">
                <a14:useLocalDpi xmlns:a14="http://schemas.microsoft.com/office/drawing/2010/main" val="0"/>
              </a:ext>
            </a:extLst>
          </a:blip>
          <a:srcRect/>
          <a:stretch>
            <a:fillRect/>
          </a:stretch>
        </p:blipFill>
        <p:spPr bwMode="auto">
          <a:xfrm>
            <a:off x="395536" y="4094090"/>
            <a:ext cx="43815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7980" l="4906" r="91321">
                        <a14:foregroundMark x1="21132" y1="15152" x2="42264" y2="13131"/>
                        <a14:foregroundMark x1="46792" y1="9596" x2="22264" y2="10101"/>
                        <a14:foregroundMark x1="17736" y1="16667" x2="12830" y2="17677"/>
                        <a14:foregroundMark x1="12830" y1="18687" x2="12453" y2="40909"/>
                        <a14:foregroundMark x1="45660" y1="8586" x2="48302" y2="6061"/>
                      </a14:backgroundRemoval>
                    </a14:imgEffect>
                  </a14:imgLayer>
                </a14:imgProps>
              </a:ext>
              <a:ext uri="{28A0092B-C50C-407E-A947-70E740481C1C}">
                <a14:useLocalDpi xmlns:a14="http://schemas.microsoft.com/office/drawing/2010/main" val="0"/>
              </a:ext>
            </a:extLst>
          </a:blip>
          <a:srcRect/>
          <a:stretch>
            <a:fillRect/>
          </a:stretch>
        </p:blipFill>
        <p:spPr bwMode="auto">
          <a:xfrm>
            <a:off x="5479624" y="196845"/>
            <a:ext cx="3758599"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6157" y="3573016"/>
            <a:ext cx="3960628" cy="26381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37561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7227" y="3645024"/>
            <a:ext cx="2775967" cy="20796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540568" y="188640"/>
            <a:ext cx="8229600" cy="1399032"/>
          </a:xfrm>
        </p:spPr>
        <p:txBody>
          <a:bodyPr/>
          <a:lstStyle/>
          <a:p>
            <a:pPr algn="ctr"/>
            <a:r>
              <a:rPr lang="es-MX" dirty="0" smtClean="0"/>
              <a:t>Usos de los vinagres elaborados</a:t>
            </a:r>
            <a:endParaRPr lang="es-MX" dirty="0"/>
          </a:p>
        </p:txBody>
      </p:sp>
      <p:sp>
        <p:nvSpPr>
          <p:cNvPr id="3" name="2 Marcador de contenido"/>
          <p:cNvSpPr>
            <a:spLocks noGrp="1"/>
          </p:cNvSpPr>
          <p:nvPr>
            <p:ph idx="1"/>
          </p:nvPr>
        </p:nvSpPr>
        <p:spPr>
          <a:xfrm>
            <a:off x="467544" y="1628800"/>
            <a:ext cx="8229600" cy="5114040"/>
          </a:xfrm>
        </p:spPr>
        <p:txBody>
          <a:bodyPr/>
          <a:lstStyle/>
          <a:p>
            <a:r>
              <a:rPr lang="es-MX" dirty="0" smtClean="0"/>
              <a:t>Condimento</a:t>
            </a:r>
          </a:p>
          <a:p>
            <a:r>
              <a:rPr lang="es-MX" dirty="0" smtClean="0"/>
              <a:t>Conservador</a:t>
            </a:r>
          </a:p>
          <a:p>
            <a:r>
              <a:rPr lang="es-MX" dirty="0" smtClean="0"/>
              <a:t>Limpiador</a:t>
            </a:r>
          </a:p>
          <a:p>
            <a:r>
              <a:rPr lang="es-MX" dirty="0" smtClean="0"/>
              <a:t>Ablandador de carnes</a:t>
            </a:r>
          </a:p>
          <a:p>
            <a:r>
              <a:rPr lang="es-MX" dirty="0" smtClean="0"/>
              <a:t>Detergente</a:t>
            </a:r>
          </a:p>
          <a:p>
            <a:r>
              <a:rPr lang="es-MX" dirty="0" smtClean="0"/>
              <a:t>Medicamento </a:t>
            </a:r>
          </a:p>
          <a:p>
            <a:r>
              <a:rPr lang="es-MX" dirty="0" smtClean="0"/>
              <a:t>Tratamiento capilar</a:t>
            </a:r>
          </a:p>
          <a:p>
            <a:r>
              <a:rPr lang="es-MX" dirty="0" smtClean="0"/>
              <a:t>Para bajar de peso</a:t>
            </a:r>
          </a:p>
          <a:p>
            <a:endParaRPr lang="es-MX" dirty="0" smtClean="0"/>
          </a:p>
          <a:p>
            <a:endParaRPr lang="es-MX" dirty="0" smtClean="0"/>
          </a:p>
          <a:p>
            <a:endParaRPr lang="es-MX" dirty="0" smtClean="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971" y="813792"/>
            <a:ext cx="3316446" cy="18655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8876" y="2490804"/>
            <a:ext cx="1800200" cy="31623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10000" r="89333">
                        <a14:foregroundMark x1="50000" y1="5667" x2="49667" y2="16333"/>
                        <a14:backgroundMark x1="75333" y1="25000" x2="74667" y2="5667"/>
                        <a14:backgroundMark x1="41333" y1="97667" x2="64667" y2="98333"/>
                      </a14:backgroundRemoval>
                    </a14:imgEffect>
                  </a14:imgLayer>
                </a14:imgProps>
              </a:ext>
              <a:ext uri="{28A0092B-C50C-407E-A947-70E740481C1C}">
                <a14:useLocalDpi xmlns:a14="http://schemas.microsoft.com/office/drawing/2010/main" val="0"/>
              </a:ext>
            </a:extLst>
          </a:blip>
          <a:srcRect/>
          <a:stretch>
            <a:fillRect/>
          </a:stretch>
        </p:blipFill>
        <p:spPr bwMode="auto">
          <a:xfrm rot="2551439">
            <a:off x="3855217" y="844002"/>
            <a:ext cx="2476888" cy="247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9820" y="2490804"/>
            <a:ext cx="2114933" cy="1812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7286" y="5043774"/>
            <a:ext cx="2675453" cy="178363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22597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17">
                                          <p:stCondLst>
                                            <p:cond delay="0"/>
                                          </p:stCondLst>
                                        </p:cTn>
                                        <p:tgtEl>
                                          <p:spTgt spid="2"/>
                                        </p:tgtEl>
                                      </p:cBhvr>
                                    </p:animEffect>
                                    <p:anim calcmode="lin" valueType="num">
                                      <p:cBhvr>
                                        <p:cTn id="8" dur="683"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2"/>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2"/>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2"/>
                                        </p:tgtEl>
                                        <p:attrNameLst>
                                          <p:attrName>ppt_y</p:attrName>
                                        </p:attrNameLst>
                                      </p:cBhvr>
                                      <p:tavLst>
                                        <p:tav tm="0" fmla="#ppt_y-sin(pi*$)/81">
                                          <p:val>
                                            <p:fltVal val="0"/>
                                          </p:val>
                                        </p:tav>
                                        <p:tav tm="100000">
                                          <p:val>
                                            <p:fltVal val="1"/>
                                          </p:val>
                                        </p:tav>
                                      </p:tavLst>
                                    </p:anim>
                                    <p:animScale>
                                      <p:cBhvr>
                                        <p:cTn id="13" dur="10">
                                          <p:stCondLst>
                                            <p:cond delay="244"/>
                                          </p:stCondLst>
                                        </p:cTn>
                                        <p:tgtEl>
                                          <p:spTgt spid="2"/>
                                        </p:tgtEl>
                                      </p:cBhvr>
                                      <p:to x="100000" y="60000"/>
                                    </p:animScale>
                                    <p:animScale>
                                      <p:cBhvr>
                                        <p:cTn id="14" dur="62" decel="50000">
                                          <p:stCondLst>
                                            <p:cond delay="254"/>
                                          </p:stCondLst>
                                        </p:cTn>
                                        <p:tgtEl>
                                          <p:spTgt spid="2"/>
                                        </p:tgtEl>
                                      </p:cBhvr>
                                      <p:to x="100000" y="100000"/>
                                    </p:animScale>
                                    <p:animScale>
                                      <p:cBhvr>
                                        <p:cTn id="15" dur="10">
                                          <p:stCondLst>
                                            <p:cond delay="492"/>
                                          </p:stCondLst>
                                        </p:cTn>
                                        <p:tgtEl>
                                          <p:spTgt spid="2"/>
                                        </p:tgtEl>
                                      </p:cBhvr>
                                      <p:to x="100000" y="80000"/>
                                    </p:animScale>
                                    <p:animScale>
                                      <p:cBhvr>
                                        <p:cTn id="16" dur="62" decel="50000">
                                          <p:stCondLst>
                                            <p:cond delay="502"/>
                                          </p:stCondLst>
                                        </p:cTn>
                                        <p:tgtEl>
                                          <p:spTgt spid="2"/>
                                        </p:tgtEl>
                                      </p:cBhvr>
                                      <p:to x="100000" y="100000"/>
                                    </p:animScale>
                                    <p:animScale>
                                      <p:cBhvr>
                                        <p:cTn id="17" dur="10">
                                          <p:stCondLst>
                                            <p:cond delay="616"/>
                                          </p:stCondLst>
                                        </p:cTn>
                                        <p:tgtEl>
                                          <p:spTgt spid="2"/>
                                        </p:tgtEl>
                                      </p:cBhvr>
                                      <p:to x="100000" y="90000"/>
                                    </p:animScale>
                                    <p:animScale>
                                      <p:cBhvr>
                                        <p:cTn id="18" dur="62" decel="50000">
                                          <p:stCondLst>
                                            <p:cond delay="625"/>
                                          </p:stCondLst>
                                        </p:cTn>
                                        <p:tgtEl>
                                          <p:spTgt spid="2"/>
                                        </p:tgtEl>
                                      </p:cBhvr>
                                      <p:to x="100000" y="100000"/>
                                    </p:animScale>
                                    <p:animScale>
                                      <p:cBhvr>
                                        <p:cTn id="19" dur="10">
                                          <p:stCondLst>
                                            <p:cond delay="678"/>
                                          </p:stCondLst>
                                        </p:cTn>
                                        <p:tgtEl>
                                          <p:spTgt spid="2"/>
                                        </p:tgtEl>
                                      </p:cBhvr>
                                      <p:to x="100000" y="95000"/>
                                    </p:animScale>
                                    <p:animScale>
                                      <p:cBhvr>
                                        <p:cTn id="20" dur="62" decel="50000">
                                          <p:stCondLst>
                                            <p:cond delay="688"/>
                                          </p:stCondLst>
                                        </p:cTn>
                                        <p:tgtEl>
                                          <p:spTgt spid="2"/>
                                        </p:tgtEl>
                                      </p:cBhvr>
                                      <p:to x="100000" y="100000"/>
                                    </p:animScale>
                                  </p:childTnLst>
                                </p:cTn>
                              </p:par>
                            </p:childTnLst>
                          </p:cTn>
                        </p:par>
                        <p:par>
                          <p:cTn id="21" fill="hold">
                            <p:stCondLst>
                              <p:cond delay="750"/>
                            </p:stCondLst>
                            <p:childTnLst>
                              <p:par>
                                <p:cTn id="22" presetID="16" presetClass="entr" presetSubtype="21"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barn(inVertical)">
                                      <p:cBhvr>
                                        <p:cTn id="24" dur="500"/>
                                        <p:tgtEl>
                                          <p:spTgt spid="3">
                                            <p:txEl>
                                              <p:pRg st="0" end="0"/>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barn(inVertical)">
                                      <p:cBhvr>
                                        <p:cTn id="27" dur="500"/>
                                        <p:tgtEl>
                                          <p:spTgt spid="3074"/>
                                        </p:tgtEl>
                                      </p:cBhvr>
                                    </p:animEffect>
                                  </p:childTnLst>
                                </p:cTn>
                              </p:par>
                            </p:childTnLst>
                          </p:cTn>
                        </p:par>
                        <p:par>
                          <p:cTn id="28" fill="hold">
                            <p:stCondLst>
                              <p:cond delay="1250"/>
                            </p:stCondLst>
                            <p:childTnLst>
                              <p:par>
                                <p:cTn id="29" presetID="22" presetClass="entr" presetSubtype="4"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075"/>
                                        </p:tgtEl>
                                        <p:attrNameLst>
                                          <p:attrName>style.visibility</p:attrName>
                                        </p:attrNameLst>
                                      </p:cBhvr>
                                      <p:to>
                                        <p:strVal val="visible"/>
                                      </p:to>
                                    </p:set>
                                    <p:animEffect transition="in" filter="wipe(down)">
                                      <p:cBhvr>
                                        <p:cTn id="34" dur="500"/>
                                        <p:tgtEl>
                                          <p:spTgt spid="3075"/>
                                        </p:tgtEl>
                                      </p:cBhvr>
                                    </p:animEffect>
                                  </p:childTnLst>
                                </p:cTn>
                              </p:par>
                            </p:childTnLst>
                          </p:cTn>
                        </p:par>
                        <p:par>
                          <p:cTn id="35" fill="hold">
                            <p:stCondLst>
                              <p:cond delay="1750"/>
                            </p:stCondLst>
                            <p:childTnLst>
                              <p:par>
                                <p:cTn id="36" presetID="16" presetClass="entr" presetSubtype="21" fill="hold" nodeType="after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barn(inVertical)">
                                      <p:cBhvr>
                                        <p:cTn id="38" dur="500"/>
                                        <p:tgtEl>
                                          <p:spTgt spid="3">
                                            <p:txEl>
                                              <p:pRg st="2" end="2"/>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3076"/>
                                        </p:tgtEl>
                                        <p:attrNameLst>
                                          <p:attrName>style.visibility</p:attrName>
                                        </p:attrNameLst>
                                      </p:cBhvr>
                                      <p:to>
                                        <p:strVal val="visible"/>
                                      </p:to>
                                    </p:set>
                                    <p:animEffect transition="in" filter="barn(inVertical)">
                                      <p:cBhvr>
                                        <p:cTn id="41" dur="500"/>
                                        <p:tgtEl>
                                          <p:spTgt spid="3076"/>
                                        </p:tgtEl>
                                      </p:cBhvr>
                                    </p:animEffect>
                                  </p:childTnLst>
                                </p:cTn>
                              </p:par>
                              <p:par>
                                <p:cTn id="42" presetID="16" presetClass="entr" presetSubtype="21"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barn(inVertical)">
                                      <p:cBhvr>
                                        <p:cTn id="44" dur="500"/>
                                        <p:tgtEl>
                                          <p:spTgt spid="3">
                                            <p:txEl>
                                              <p:pRg st="4" end="4"/>
                                            </p:txEl>
                                          </p:spTgt>
                                        </p:tgtEl>
                                      </p:cBhvr>
                                    </p:animEffect>
                                  </p:childTnLst>
                                </p:cTn>
                              </p:par>
                            </p:childTnLst>
                          </p:cTn>
                        </p:par>
                        <p:par>
                          <p:cTn id="45" fill="hold">
                            <p:stCondLst>
                              <p:cond delay="2250"/>
                            </p:stCondLst>
                            <p:childTnLst>
                              <p:par>
                                <p:cTn id="46" presetID="22" presetClass="entr" presetSubtype="4" fill="hold" nodeType="after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wipe(down)">
                                      <p:cBhvr>
                                        <p:cTn id="48" dur="500"/>
                                        <p:tgtEl>
                                          <p:spTgt spid="3">
                                            <p:txEl>
                                              <p:pRg st="3" end="3"/>
                                            </p:txEl>
                                          </p:spTgt>
                                        </p:tgtEl>
                                      </p:cBhvr>
                                    </p:animEffect>
                                  </p:childTnLst>
                                </p:cTn>
                              </p:par>
                              <p:par>
                                <p:cTn id="49" presetID="22" presetClass="entr" presetSubtype="4" fill="hold" nodeType="withEffect">
                                  <p:stCondLst>
                                    <p:cond delay="0"/>
                                  </p:stCondLst>
                                  <p:childTnLst>
                                    <p:set>
                                      <p:cBhvr>
                                        <p:cTn id="50" dur="1" fill="hold">
                                          <p:stCondLst>
                                            <p:cond delay="0"/>
                                          </p:stCondLst>
                                        </p:cTn>
                                        <p:tgtEl>
                                          <p:spTgt spid="1027"/>
                                        </p:tgtEl>
                                        <p:attrNameLst>
                                          <p:attrName>style.visibility</p:attrName>
                                        </p:attrNameLst>
                                      </p:cBhvr>
                                      <p:to>
                                        <p:strVal val="visible"/>
                                      </p:to>
                                    </p:set>
                                    <p:animEffect transition="in" filter="wipe(down)">
                                      <p:cBhvr>
                                        <p:cTn id="51" dur="500"/>
                                        <p:tgtEl>
                                          <p:spTgt spid="1027"/>
                                        </p:tgtEl>
                                      </p:cBhvr>
                                    </p:animEffect>
                                  </p:childTnLst>
                                </p:cTn>
                              </p:par>
                            </p:childTnLst>
                          </p:cTn>
                        </p:par>
                        <p:par>
                          <p:cTn id="52" fill="hold">
                            <p:stCondLst>
                              <p:cond delay="2750"/>
                            </p:stCondLst>
                            <p:childTnLst>
                              <p:par>
                                <p:cTn id="53" presetID="6" presetClass="entr" presetSubtype="16" fill="hold" nodeType="after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circle(in)">
                                      <p:cBhvr>
                                        <p:cTn id="55" dur="500"/>
                                        <p:tgtEl>
                                          <p:spTgt spid="3">
                                            <p:txEl>
                                              <p:pRg st="5" end="5"/>
                                            </p:txEl>
                                          </p:spTgt>
                                        </p:tgtEl>
                                      </p:cBhvr>
                                    </p:animEffect>
                                  </p:childTnLst>
                                </p:cTn>
                              </p:par>
                            </p:childTnLst>
                          </p:cTn>
                        </p:par>
                        <p:par>
                          <p:cTn id="56" fill="hold">
                            <p:stCondLst>
                              <p:cond delay="3250"/>
                            </p:stCondLst>
                            <p:childTnLst>
                              <p:par>
                                <p:cTn id="57" presetID="16" presetClass="entr" presetSubtype="21" fill="hold" nodeType="after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Effect transition="in" filter="barn(inVertical)">
                                      <p:cBhvr>
                                        <p:cTn id="59" dur="500"/>
                                        <p:tgtEl>
                                          <p:spTgt spid="3">
                                            <p:txEl>
                                              <p:pRg st="6" end="6"/>
                                            </p:txEl>
                                          </p:spTgt>
                                        </p:tgtEl>
                                      </p:cBhvr>
                                    </p:animEffect>
                                  </p:childTnLst>
                                </p:cTn>
                              </p:par>
                              <p:par>
                                <p:cTn id="60" presetID="6" presetClass="entr" presetSubtype="16" fill="hold" nodeType="withEffect">
                                  <p:stCondLst>
                                    <p:cond delay="0"/>
                                  </p:stCondLst>
                                  <p:childTnLst>
                                    <p:set>
                                      <p:cBhvr>
                                        <p:cTn id="61" dur="1" fill="hold">
                                          <p:stCondLst>
                                            <p:cond delay="0"/>
                                          </p:stCondLst>
                                        </p:cTn>
                                        <p:tgtEl>
                                          <p:spTgt spid="1028"/>
                                        </p:tgtEl>
                                        <p:attrNameLst>
                                          <p:attrName>style.visibility</p:attrName>
                                        </p:attrNameLst>
                                      </p:cBhvr>
                                      <p:to>
                                        <p:strVal val="visible"/>
                                      </p:to>
                                    </p:set>
                                    <p:animEffect transition="in" filter="circle(in)">
                                      <p:cBhvr>
                                        <p:cTn id="62" dur="500"/>
                                        <p:tgtEl>
                                          <p:spTgt spid="1028"/>
                                        </p:tgtEl>
                                      </p:cBhvr>
                                    </p:animEffect>
                                  </p:childTnLst>
                                </p:cTn>
                              </p:par>
                            </p:childTnLst>
                          </p:cTn>
                        </p:par>
                        <p:par>
                          <p:cTn id="63" fill="hold">
                            <p:stCondLst>
                              <p:cond delay="3750"/>
                            </p:stCondLst>
                            <p:childTnLst>
                              <p:par>
                                <p:cTn id="64" presetID="22" presetClass="entr" presetSubtype="4" fill="hold" nodeType="after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wipe(down)">
                                      <p:cBhvr>
                                        <p:cTn id="66" dur="500"/>
                                        <p:tgtEl>
                                          <p:spTgt spid="3">
                                            <p:txEl>
                                              <p:pRg st="7" end="7"/>
                                            </p:txEl>
                                          </p:spTgt>
                                        </p:tgtEl>
                                      </p:cBhvr>
                                    </p:animEffect>
                                  </p:childTnLst>
                                </p:cTn>
                              </p:par>
                              <p:par>
                                <p:cTn id="67" presetID="6" presetClass="entr" presetSubtype="16" fill="hold" nodeType="withEffect">
                                  <p:stCondLst>
                                    <p:cond delay="0"/>
                                  </p:stCondLst>
                                  <p:childTnLst>
                                    <p:set>
                                      <p:cBhvr>
                                        <p:cTn id="68" dur="1" fill="hold">
                                          <p:stCondLst>
                                            <p:cond delay="0"/>
                                          </p:stCondLst>
                                        </p:cTn>
                                        <p:tgtEl>
                                          <p:spTgt spid="1026"/>
                                        </p:tgtEl>
                                        <p:attrNameLst>
                                          <p:attrName>style.visibility</p:attrName>
                                        </p:attrNameLst>
                                      </p:cBhvr>
                                      <p:to>
                                        <p:strVal val="visible"/>
                                      </p:to>
                                    </p:set>
                                    <p:animEffect transition="in" filter="circle(in)">
                                      <p:cBhvr>
                                        <p:cTn id="6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085584" cy="1399032"/>
          </a:xfrm>
        </p:spPr>
        <p:txBody>
          <a:bodyPr/>
          <a:lstStyle/>
          <a:p>
            <a:r>
              <a:rPr lang="es-MX" dirty="0" smtClean="0"/>
              <a:t>Riesgos del vinagre sintético</a:t>
            </a:r>
            <a:endParaRPr lang="es-MX" dirty="0"/>
          </a:p>
        </p:txBody>
      </p:sp>
      <p:sp>
        <p:nvSpPr>
          <p:cNvPr id="3" name="2 Marcador de contenido"/>
          <p:cNvSpPr>
            <a:spLocks noGrp="1"/>
          </p:cNvSpPr>
          <p:nvPr>
            <p:ph idx="1"/>
          </p:nvPr>
        </p:nvSpPr>
        <p:spPr>
          <a:xfrm>
            <a:off x="323528" y="1412776"/>
            <a:ext cx="8435280" cy="5042032"/>
          </a:xfrm>
        </p:spPr>
        <p:txBody>
          <a:bodyPr>
            <a:normAutofit/>
          </a:bodyPr>
          <a:lstStyle/>
          <a:p>
            <a:r>
              <a:rPr lang="es-MX" dirty="0"/>
              <a:t>El ácido acético glacial industrial contiene metales pesados y metanol, sustancias que provocan polineuritis e incluso ceguera, intoxicación de la sangre y adherencia de intestino y de estómago. El consumo durante un periodo prolongado puede provocar cáncer de pulmón y de estómago.</a:t>
            </a:r>
          </a:p>
        </p:txBody>
      </p:sp>
    </p:spTree>
    <p:extLst>
      <p:ext uri="{BB962C8B-B14F-4D97-AF65-F5344CB8AC3E}">
        <p14:creationId xmlns:p14="http://schemas.microsoft.com/office/powerpoint/2010/main" val="27739422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Conclusión</a:t>
            </a:r>
            <a:endParaRPr lang="es-MX" dirty="0"/>
          </a:p>
        </p:txBody>
      </p:sp>
      <p:sp>
        <p:nvSpPr>
          <p:cNvPr id="3" name="2 Marcador de contenido"/>
          <p:cNvSpPr>
            <a:spLocks noGrp="1"/>
          </p:cNvSpPr>
          <p:nvPr>
            <p:ph idx="1"/>
          </p:nvPr>
        </p:nvSpPr>
        <p:spPr>
          <a:xfrm>
            <a:off x="467544" y="1700808"/>
            <a:ext cx="8229600" cy="4572000"/>
          </a:xfrm>
        </p:spPr>
        <p:txBody>
          <a:bodyPr>
            <a:normAutofit lnSpcReduction="10000"/>
          </a:bodyPr>
          <a:lstStyle/>
          <a:p>
            <a:r>
              <a:rPr lang="es-MX" dirty="0"/>
              <a:t>Con la elaboración de este proyecto nosotros hemos reflexionado acerca de las muchas alternativas a los productos sintéticos, en este caso el vinagre a partir de frutas, el cual tiene muchos beneficios y usos en nuestra vida cotidiana y no solo en los alimentos, como se cree comúnmente, aparte de ser una opción económica y muy sencilla de hacer.</a:t>
            </a:r>
          </a:p>
          <a:p>
            <a:endParaRPr lang="es-MX" dirty="0"/>
          </a:p>
        </p:txBody>
      </p:sp>
    </p:spTree>
    <p:extLst>
      <p:ext uri="{BB962C8B-B14F-4D97-AF65-F5344CB8AC3E}">
        <p14:creationId xmlns:p14="http://schemas.microsoft.com/office/powerpoint/2010/main" val="300211398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Bibliografía</a:t>
            </a:r>
            <a:endParaRPr lang="es-MX" dirty="0"/>
          </a:p>
        </p:txBody>
      </p:sp>
      <p:sp>
        <p:nvSpPr>
          <p:cNvPr id="3" name="2 Marcador de contenido"/>
          <p:cNvSpPr>
            <a:spLocks noGrp="1"/>
          </p:cNvSpPr>
          <p:nvPr>
            <p:ph idx="1"/>
          </p:nvPr>
        </p:nvSpPr>
        <p:spPr>
          <a:xfrm>
            <a:off x="467544" y="1772816"/>
            <a:ext cx="8291264" cy="4642536"/>
          </a:xfrm>
        </p:spPr>
        <p:txBody>
          <a:bodyPr/>
          <a:lstStyle/>
          <a:p>
            <a:r>
              <a:rPr lang="es-MX" dirty="0">
                <a:hlinkClick r:id="rId2"/>
              </a:rPr>
              <a:t>https://es.globalvoices.org/2011/08/06/china-vinagre-quimico</a:t>
            </a:r>
            <a:r>
              <a:rPr lang="es-MX" dirty="0" smtClean="0">
                <a:hlinkClick r:id="rId2"/>
              </a:rPr>
              <a:t>/</a:t>
            </a:r>
            <a:endParaRPr lang="es-MX" dirty="0" smtClean="0"/>
          </a:p>
          <a:p>
            <a:r>
              <a:rPr lang="es-MX" dirty="0">
                <a:hlinkClick r:id="rId3"/>
              </a:rPr>
              <a:t>https://</a:t>
            </a:r>
            <a:r>
              <a:rPr lang="es-MX" dirty="0" smtClean="0">
                <a:hlinkClick r:id="rId3"/>
              </a:rPr>
              <a:t>fermentacionacetica.wikispaces.com/FERMENTACIONVINAGRE</a:t>
            </a:r>
            <a:endParaRPr lang="es-MX" dirty="0" smtClean="0"/>
          </a:p>
          <a:p>
            <a:r>
              <a:rPr lang="es-MX" dirty="0">
                <a:hlinkClick r:id="rId4"/>
              </a:rPr>
              <a:t>http://</a:t>
            </a:r>
            <a:r>
              <a:rPr lang="es-MX" dirty="0" smtClean="0">
                <a:hlinkClick r:id="rId4"/>
              </a:rPr>
              <a:t>biologia.laguia2000.com/bioquimica/fermentacion-acetica</a:t>
            </a:r>
            <a:endParaRPr lang="es-MX" dirty="0" smtClean="0"/>
          </a:p>
          <a:p>
            <a:r>
              <a:rPr lang="es-MX" dirty="0">
                <a:hlinkClick r:id="rId5"/>
              </a:rPr>
              <a:t>http://</a:t>
            </a:r>
            <a:r>
              <a:rPr lang="es-MX" dirty="0" smtClean="0">
                <a:hlinkClick r:id="rId5"/>
              </a:rPr>
              <a:t>sgpwe.izt.uam.mx/files/users/uami/acym/vinagre_fruta.pdf</a:t>
            </a:r>
            <a:endParaRPr lang="es-MX" dirty="0" smtClean="0"/>
          </a:p>
          <a:p>
            <a:pPr marL="64008" indent="0">
              <a:buNone/>
            </a:pPr>
            <a:endParaRPr lang="es-MX" dirty="0"/>
          </a:p>
        </p:txBody>
      </p:sp>
    </p:spTree>
    <p:extLst>
      <p:ext uri="{BB962C8B-B14F-4D97-AF65-F5344CB8AC3E}">
        <p14:creationId xmlns:p14="http://schemas.microsoft.com/office/powerpoint/2010/main" val="14094740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1052736"/>
            <a:ext cx="5715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399215"/>
            <a:ext cx="7334250"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924617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4692</TotalTime>
  <Words>673</Words>
  <Application>Microsoft Office PowerPoint</Application>
  <PresentationFormat>Presentación en pantalla (4:3)</PresentationFormat>
  <Paragraphs>84</Paragraphs>
  <Slides>18</Slides>
  <Notes>12</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Brío</vt:lpstr>
      <vt:lpstr>Presentación de PowerPoint</vt:lpstr>
      <vt:lpstr>OBTENCIÓN DE VINAGRE A PARTIR DE DIVERSAS FRUTAS</vt:lpstr>
      <vt:lpstr>Hipótesis</vt:lpstr>
      <vt:lpstr>Introducción</vt:lpstr>
      <vt:lpstr>Justificación</vt:lpstr>
      <vt:lpstr>Objetivos</vt:lpstr>
      <vt:lpstr>¿Qué es el vinagre?</vt:lpstr>
      <vt:lpstr>Proceso de elaboración de vinagre a partir de frutas.</vt:lpstr>
      <vt:lpstr>Presentación de PowerPoint</vt:lpstr>
      <vt:lpstr>FERMENTACIÓN ALCOHÓLICA</vt:lpstr>
      <vt:lpstr>Presentación de PowerPoint</vt:lpstr>
      <vt:lpstr>Fermentación acética</vt:lpstr>
      <vt:lpstr>Presentación de PowerPoint</vt:lpstr>
      <vt:lpstr>Usos de los vinagres elaborados</vt:lpstr>
      <vt:lpstr>Riesgos del vinagre sintético</vt:lpstr>
      <vt:lpstr>Conclusión</vt:lpstr>
      <vt:lpstr>Bibliografía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Andreea</dc:creator>
  <cp:lastModifiedBy>Andreea</cp:lastModifiedBy>
  <cp:revision>59</cp:revision>
  <dcterms:created xsi:type="dcterms:W3CDTF">2016-05-07T18:39:57Z</dcterms:created>
  <dcterms:modified xsi:type="dcterms:W3CDTF">2016-06-11T20:39:57Z</dcterms:modified>
</cp:coreProperties>
</file>